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333" r:id="rId2"/>
    <p:sldId id="282" r:id="rId3"/>
    <p:sldId id="285" r:id="rId4"/>
    <p:sldId id="286" r:id="rId5"/>
    <p:sldId id="287" r:id="rId6"/>
    <p:sldId id="315" r:id="rId7"/>
    <p:sldId id="316" r:id="rId8"/>
    <p:sldId id="332" r:id="rId9"/>
    <p:sldId id="317" r:id="rId10"/>
    <p:sldId id="319" r:id="rId11"/>
    <p:sldId id="320" r:id="rId12"/>
    <p:sldId id="321" r:id="rId13"/>
    <p:sldId id="322" r:id="rId14"/>
    <p:sldId id="323" r:id="rId15"/>
    <p:sldId id="329" r:id="rId16"/>
    <p:sldId id="324" r:id="rId17"/>
    <p:sldId id="325" r:id="rId18"/>
    <p:sldId id="326" r:id="rId19"/>
    <p:sldId id="328" r:id="rId20"/>
    <p:sldId id="302" r:id="rId21"/>
    <p:sldId id="303" r:id="rId22"/>
    <p:sldId id="304" r:id="rId23"/>
    <p:sldId id="305" r:id="rId24"/>
    <p:sldId id="306" r:id="rId25"/>
    <p:sldId id="309" r:id="rId26"/>
    <p:sldId id="307" r:id="rId27"/>
    <p:sldId id="308" r:id="rId28"/>
    <p:sldId id="330" r:id="rId29"/>
    <p:sldId id="331" r:id="rId30"/>
    <p:sldId id="334" r:id="rId31"/>
    <p:sldId id="335" r:id="rId32"/>
    <p:sldId id="336" r:id="rId33"/>
    <p:sldId id="312" r:id="rId34"/>
    <p:sldId id="313" r:id="rId35"/>
    <p:sldId id="337"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5709"/>
    <a:srgbClr val="C5BA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90" autoAdjust="0"/>
  </p:normalViewPr>
  <p:slideViewPr>
    <p:cSldViewPr>
      <p:cViewPr varScale="1">
        <p:scale>
          <a:sx n="70" d="100"/>
          <a:sy n="70" d="100"/>
        </p:scale>
        <p:origin x="-137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DB04CC-A9DE-4D66-940B-97A76D081928}" type="datetimeFigureOut">
              <a:rPr lang="en-US" smtClean="0"/>
              <a:t>12/15/2016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E9A48C-9FF9-42D8-9458-A320DCAE6EF3}" type="slidenum">
              <a:rPr lang="en-US" smtClean="0"/>
              <a:t>‹#›</a:t>
            </a:fld>
            <a:endParaRPr lang="en-US"/>
          </a:p>
        </p:txBody>
      </p:sp>
    </p:spTree>
    <p:extLst>
      <p:ext uri="{BB962C8B-B14F-4D97-AF65-F5344CB8AC3E}">
        <p14:creationId xmlns:p14="http://schemas.microsoft.com/office/powerpoint/2010/main" val="3055072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This slide is not for the students but for the teachers.</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a:t>
            </a:fld>
            <a:endParaRPr lang="en-US"/>
          </a:p>
        </p:txBody>
      </p:sp>
    </p:spTree>
    <p:extLst>
      <p:ext uri="{BB962C8B-B14F-4D97-AF65-F5344CB8AC3E}">
        <p14:creationId xmlns:p14="http://schemas.microsoft.com/office/powerpoint/2010/main" val="513871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10</a:t>
            </a:fld>
            <a:endParaRPr lang="en-US"/>
          </a:p>
        </p:txBody>
      </p:sp>
    </p:spTree>
    <p:extLst>
      <p:ext uri="{BB962C8B-B14F-4D97-AF65-F5344CB8AC3E}">
        <p14:creationId xmlns:p14="http://schemas.microsoft.com/office/powerpoint/2010/main" val="925286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11</a:t>
            </a:fld>
            <a:endParaRPr lang="en-US"/>
          </a:p>
        </p:txBody>
      </p:sp>
    </p:spTree>
    <p:extLst>
      <p:ext uri="{BB962C8B-B14F-4D97-AF65-F5344CB8AC3E}">
        <p14:creationId xmlns:p14="http://schemas.microsoft.com/office/powerpoint/2010/main" val="2514814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12</a:t>
            </a:fld>
            <a:endParaRPr lang="en-US"/>
          </a:p>
        </p:txBody>
      </p:sp>
    </p:spTree>
    <p:extLst>
      <p:ext uri="{BB962C8B-B14F-4D97-AF65-F5344CB8AC3E}">
        <p14:creationId xmlns:p14="http://schemas.microsoft.com/office/powerpoint/2010/main" val="3876780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13</a:t>
            </a:fld>
            <a:endParaRPr lang="en-US"/>
          </a:p>
        </p:txBody>
      </p:sp>
    </p:spTree>
    <p:extLst>
      <p:ext uri="{BB962C8B-B14F-4D97-AF65-F5344CB8AC3E}">
        <p14:creationId xmlns:p14="http://schemas.microsoft.com/office/powerpoint/2010/main" val="1266242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14</a:t>
            </a:fld>
            <a:endParaRPr lang="en-US"/>
          </a:p>
        </p:txBody>
      </p:sp>
    </p:spTree>
    <p:extLst>
      <p:ext uri="{BB962C8B-B14F-4D97-AF65-F5344CB8AC3E}">
        <p14:creationId xmlns:p14="http://schemas.microsoft.com/office/powerpoint/2010/main" val="2443123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 Please don’t click on right arrow just here.</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15</a:t>
            </a:fld>
            <a:endParaRPr lang="en-US"/>
          </a:p>
        </p:txBody>
      </p:sp>
    </p:spTree>
    <p:extLst>
      <p:ext uri="{BB962C8B-B14F-4D97-AF65-F5344CB8AC3E}">
        <p14:creationId xmlns:p14="http://schemas.microsoft.com/office/powerpoint/2010/main" val="3138417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16</a:t>
            </a:fld>
            <a:endParaRPr lang="en-US"/>
          </a:p>
        </p:txBody>
      </p:sp>
    </p:spTree>
    <p:extLst>
      <p:ext uri="{BB962C8B-B14F-4D97-AF65-F5344CB8AC3E}">
        <p14:creationId xmlns:p14="http://schemas.microsoft.com/office/powerpoint/2010/main" val="1072736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ask the students to open their text books to read  this option </a:t>
            </a:r>
            <a:r>
              <a:rPr lang="en-US" baseline="0" dirty="0" smtClean="0"/>
              <a:t>(River gypsies are an ethnic group ------ threes sitting in a row) silently.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17</a:t>
            </a:fld>
            <a:endParaRPr lang="en-US"/>
          </a:p>
        </p:txBody>
      </p:sp>
    </p:spTree>
    <p:extLst>
      <p:ext uri="{BB962C8B-B14F-4D97-AF65-F5344CB8AC3E}">
        <p14:creationId xmlns:p14="http://schemas.microsoft.com/office/powerpoint/2010/main" val="2577147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Use of Trigger &amp; Hyperlink shown . Teacher</a:t>
            </a:r>
            <a:r>
              <a:rPr lang="en-US" baseline="0" dirty="0" smtClean="0"/>
              <a:t> may click on Toddlers &amp; picking off to show their meaning. To be continued he has to click on right arrow.</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18</a:t>
            </a:fld>
            <a:endParaRPr lang="en-US"/>
          </a:p>
        </p:txBody>
      </p:sp>
    </p:spTree>
    <p:extLst>
      <p:ext uri="{BB962C8B-B14F-4D97-AF65-F5344CB8AC3E}">
        <p14:creationId xmlns:p14="http://schemas.microsoft.com/office/powerpoint/2010/main" val="3040290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Not for the students</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19</a:t>
            </a:fld>
            <a:endParaRPr lang="en-US"/>
          </a:p>
        </p:txBody>
      </p:sp>
    </p:spTree>
    <p:extLst>
      <p:ext uri="{BB962C8B-B14F-4D97-AF65-F5344CB8AC3E}">
        <p14:creationId xmlns:p14="http://schemas.microsoft.com/office/powerpoint/2010/main" val="2525418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No need to click.</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a:t>
            </a:fld>
            <a:endParaRPr lang="en-US"/>
          </a:p>
        </p:txBody>
      </p:sp>
    </p:spTree>
    <p:extLst>
      <p:ext uri="{BB962C8B-B14F-4D97-AF65-F5344CB8AC3E}">
        <p14:creationId xmlns:p14="http://schemas.microsoft.com/office/powerpoint/2010/main" val="1891328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ask about the pictures and then read out the text to the students and explain.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20</a:t>
            </a:fld>
            <a:endParaRPr lang="en-US"/>
          </a:p>
        </p:txBody>
      </p:sp>
    </p:spTree>
    <p:extLst>
      <p:ext uri="{BB962C8B-B14F-4D97-AF65-F5344CB8AC3E}">
        <p14:creationId xmlns:p14="http://schemas.microsoft.com/office/powerpoint/2010/main" val="3115282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ask about the pictures and then read out the text to the students and explain.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21</a:t>
            </a:fld>
            <a:endParaRPr lang="en-US"/>
          </a:p>
        </p:txBody>
      </p:sp>
    </p:spTree>
    <p:extLst>
      <p:ext uri="{BB962C8B-B14F-4D97-AF65-F5344CB8AC3E}">
        <p14:creationId xmlns:p14="http://schemas.microsoft.com/office/powerpoint/2010/main" val="2574543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ask about the pictures and then read out the text to the students and explain.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22</a:t>
            </a:fld>
            <a:endParaRPr lang="en-US"/>
          </a:p>
        </p:txBody>
      </p:sp>
    </p:spTree>
    <p:extLst>
      <p:ext uri="{BB962C8B-B14F-4D97-AF65-F5344CB8AC3E}">
        <p14:creationId xmlns:p14="http://schemas.microsoft.com/office/powerpoint/2010/main" val="697956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Teacher may ask about the pictures and then read out the text to the students and explain.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23</a:t>
            </a:fld>
            <a:endParaRPr lang="en-US"/>
          </a:p>
        </p:txBody>
      </p:sp>
    </p:spTree>
    <p:extLst>
      <p:ext uri="{BB962C8B-B14F-4D97-AF65-F5344CB8AC3E}">
        <p14:creationId xmlns:p14="http://schemas.microsoft.com/office/powerpoint/2010/main" val="3870289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ask about the pictures and then read out the text to the students and explain.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24</a:t>
            </a:fld>
            <a:endParaRPr lang="en-US"/>
          </a:p>
        </p:txBody>
      </p:sp>
    </p:spTree>
    <p:extLst>
      <p:ext uri="{BB962C8B-B14F-4D97-AF65-F5344CB8AC3E}">
        <p14:creationId xmlns:p14="http://schemas.microsoft.com/office/powerpoint/2010/main" val="1551625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ask about the pictures and then read out the text to the students and explain.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25</a:t>
            </a:fld>
            <a:endParaRPr lang="en-US"/>
          </a:p>
        </p:txBody>
      </p:sp>
    </p:spTree>
    <p:extLst>
      <p:ext uri="{BB962C8B-B14F-4D97-AF65-F5344CB8AC3E}">
        <p14:creationId xmlns:p14="http://schemas.microsoft.com/office/powerpoint/2010/main" val="1751459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ask about the pictures and then read out the text to the students and explain.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26</a:t>
            </a:fld>
            <a:endParaRPr lang="en-US"/>
          </a:p>
        </p:txBody>
      </p:sp>
    </p:spTree>
    <p:extLst>
      <p:ext uri="{BB962C8B-B14F-4D97-AF65-F5344CB8AC3E}">
        <p14:creationId xmlns:p14="http://schemas.microsoft.com/office/powerpoint/2010/main" val="2728272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ask about the pictures and then read out the text to the students and explain.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27</a:t>
            </a:fld>
            <a:endParaRPr lang="en-US"/>
          </a:p>
        </p:txBody>
      </p:sp>
    </p:spTree>
    <p:extLst>
      <p:ext uri="{BB962C8B-B14F-4D97-AF65-F5344CB8AC3E}">
        <p14:creationId xmlns:p14="http://schemas.microsoft.com/office/powerpoint/2010/main" val="2131555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This option may be conducted orally.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28</a:t>
            </a:fld>
            <a:endParaRPr lang="en-US"/>
          </a:p>
        </p:txBody>
      </p:sp>
    </p:spTree>
    <p:extLst>
      <p:ext uri="{BB962C8B-B14F-4D97-AF65-F5344CB8AC3E}">
        <p14:creationId xmlns:p14="http://schemas.microsoft.com/office/powerpoint/2010/main" val="1067638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ask the answer first then he can show to check.</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29</a:t>
            </a:fld>
            <a:endParaRPr lang="en-US"/>
          </a:p>
        </p:txBody>
      </p:sp>
    </p:spTree>
    <p:extLst>
      <p:ext uri="{BB962C8B-B14F-4D97-AF65-F5344CB8AC3E}">
        <p14:creationId xmlns:p14="http://schemas.microsoft.com/office/powerpoint/2010/main" val="2396399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Introduction of teacher &amp; class.</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3</a:t>
            </a:fld>
            <a:endParaRPr lang="en-US"/>
          </a:p>
        </p:txBody>
      </p:sp>
    </p:spTree>
    <p:extLst>
      <p:ext uri="{BB962C8B-B14F-4D97-AF65-F5344CB8AC3E}">
        <p14:creationId xmlns:p14="http://schemas.microsoft.com/office/powerpoint/2010/main" val="1517904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This option is for listening practice.</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30</a:t>
            </a:fld>
            <a:endParaRPr lang="en-US"/>
          </a:p>
        </p:txBody>
      </p:sp>
    </p:spTree>
    <p:extLst>
      <p:ext uri="{BB962C8B-B14F-4D97-AF65-F5344CB8AC3E}">
        <p14:creationId xmlns:p14="http://schemas.microsoft.com/office/powerpoint/2010/main" val="1418315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ask the students to open their book to work section D and E.                         </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31</a:t>
            </a:fld>
            <a:endParaRPr lang="en-US"/>
          </a:p>
        </p:txBody>
      </p:sp>
    </p:spTree>
    <p:extLst>
      <p:ext uri="{BB962C8B-B14F-4D97-AF65-F5344CB8AC3E}">
        <p14:creationId xmlns:p14="http://schemas.microsoft.com/office/powerpoint/2010/main" val="3011120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ask the students to open their book to work section D and E.</a:t>
            </a:r>
          </a:p>
          <a:p>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32</a:t>
            </a:fld>
            <a:endParaRPr lang="en-US"/>
          </a:p>
        </p:txBody>
      </p:sp>
    </p:spTree>
    <p:extLst>
      <p:ext uri="{BB962C8B-B14F-4D97-AF65-F5344CB8AC3E}">
        <p14:creationId xmlns:p14="http://schemas.microsoft.com/office/powerpoint/2010/main" val="172390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Task for the next class.</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33</a:t>
            </a:fld>
            <a:endParaRPr lang="en-US"/>
          </a:p>
        </p:txBody>
      </p:sp>
    </p:spTree>
    <p:extLst>
      <p:ext uri="{BB962C8B-B14F-4D97-AF65-F5344CB8AC3E}">
        <p14:creationId xmlns:p14="http://schemas.microsoft.com/office/powerpoint/2010/main" val="766470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click accordingly to conduct</a:t>
            </a:r>
            <a:r>
              <a:rPr lang="en-US" baseline="0" dirty="0" smtClean="0"/>
              <a:t> this page</a:t>
            </a:r>
            <a:r>
              <a:rPr lang="en-US" dirty="0" smtClean="0"/>
              <a:t>.</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4</a:t>
            </a:fld>
            <a:endParaRPr lang="en-US"/>
          </a:p>
        </p:txBody>
      </p:sp>
    </p:spTree>
    <p:extLst>
      <p:ext uri="{BB962C8B-B14F-4D97-AF65-F5344CB8AC3E}">
        <p14:creationId xmlns:p14="http://schemas.microsoft.com/office/powerpoint/2010/main" val="2492754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Lesson declaration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5</a:t>
            </a:fld>
            <a:endParaRPr lang="en-US"/>
          </a:p>
        </p:txBody>
      </p:sp>
    </p:spTree>
    <p:extLst>
      <p:ext uri="{BB962C8B-B14F-4D97-AF65-F5344CB8AC3E}">
        <p14:creationId xmlns:p14="http://schemas.microsoft.com/office/powerpoint/2010/main" val="431400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This will cover both speaking, listening, reading &amp; writing skills.</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6</a:t>
            </a:fld>
            <a:endParaRPr lang="en-US"/>
          </a:p>
        </p:txBody>
      </p:sp>
    </p:spTree>
    <p:extLst>
      <p:ext uri="{BB962C8B-B14F-4D97-AF65-F5344CB8AC3E}">
        <p14:creationId xmlns:p14="http://schemas.microsoft.com/office/powerpoint/2010/main" val="1322998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ask the students to talk about the pictures</a:t>
            </a:r>
            <a:r>
              <a:rPr lang="en-US" baseline="0" dirty="0" smtClean="0"/>
              <a:t> with their partners. To go to  text directly click right arrow.</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7</a:t>
            </a:fld>
            <a:endParaRPr lang="en-US"/>
          </a:p>
        </p:txBody>
      </p:sp>
    </p:spTree>
    <p:extLst>
      <p:ext uri="{BB962C8B-B14F-4D97-AF65-F5344CB8AC3E}">
        <p14:creationId xmlns:p14="http://schemas.microsoft.com/office/powerpoint/2010/main" val="508488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Not for the students</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8</a:t>
            </a:fld>
            <a:endParaRPr lang="en-US"/>
          </a:p>
        </p:txBody>
      </p:sp>
    </p:spTree>
    <p:extLst>
      <p:ext uri="{BB962C8B-B14F-4D97-AF65-F5344CB8AC3E}">
        <p14:creationId xmlns:p14="http://schemas.microsoft.com/office/powerpoint/2010/main" val="333297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9</a:t>
            </a:fld>
            <a:endParaRPr lang="en-US"/>
          </a:p>
        </p:txBody>
      </p:sp>
    </p:spTree>
    <p:extLst>
      <p:ext uri="{BB962C8B-B14F-4D97-AF65-F5344CB8AC3E}">
        <p14:creationId xmlns:p14="http://schemas.microsoft.com/office/powerpoint/2010/main" val="523373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9D6B41E9-63FA-4960-9058-F42BD353E573}" type="datetimeFigureOut">
              <a:rPr lang="en-US" smtClean="0"/>
              <a:t>12/15/2016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D6B41E9-63FA-4960-9058-F42BD353E573}" type="datetimeFigureOut">
              <a:rPr lang="en-US" smtClean="0"/>
              <a:t>12/15/2016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D6B41E9-63FA-4960-9058-F42BD353E573}" type="datetimeFigureOut">
              <a:rPr lang="en-US" smtClean="0"/>
              <a:t>12/15/2016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D6B41E9-63FA-4960-9058-F42BD353E573}" type="datetimeFigureOut">
              <a:rPr lang="en-US" smtClean="0"/>
              <a:t>12/15/2016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D6B41E9-63FA-4960-9058-F42BD353E573}" type="datetimeFigureOut">
              <a:rPr lang="en-US" smtClean="0"/>
              <a:t>12/15/2016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D6B41E9-63FA-4960-9058-F42BD353E573}" type="datetimeFigureOut">
              <a:rPr lang="en-US" smtClean="0"/>
              <a:t>12/15/2016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D6B41E9-63FA-4960-9058-F42BD353E573}" type="datetimeFigureOut">
              <a:rPr lang="en-US" smtClean="0"/>
              <a:t>12/15/2016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9D6B41E9-63FA-4960-9058-F42BD353E573}" type="datetimeFigureOut">
              <a:rPr lang="en-US" smtClean="0"/>
              <a:t>12/15/2016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9D6B41E9-63FA-4960-9058-F42BD353E573}" type="datetimeFigureOut">
              <a:rPr lang="en-US" smtClean="0"/>
              <a:t>12/15/2016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D6B41E9-63FA-4960-9058-F42BD353E573}" type="datetimeFigureOut">
              <a:rPr lang="en-US" smtClean="0"/>
              <a:t>12/15/2016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D6B41E9-63FA-4960-9058-F42BD353E573}" type="datetimeFigureOut">
              <a:rPr lang="en-US" smtClean="0"/>
              <a:t>12/15/2016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9636D2E-0E42-48FB-B551-F57E05595B85}" type="slidenum">
              <a:rPr lang="en-US" smtClean="0"/>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alpha val="67000"/>
          </a:schemeClr>
        </a:solidFill>
        <a:effectLst/>
      </p:bgPr>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9D6B41E9-63FA-4960-9058-F42BD353E573}" type="datetimeFigureOut">
              <a:rPr lang="en-US" smtClean="0"/>
              <a:t>12/15/2016</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39636D2E-0E42-48FB-B551-F57E05595B8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5.jpeg"/><Relationship Id="rId5" Type="http://schemas.openxmlformats.org/officeDocument/2006/relationships/image" Target="../media/image24.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slide" Target="slide1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Rounded Rectangle 1"/>
          <p:cNvSpPr/>
          <p:nvPr/>
        </p:nvSpPr>
        <p:spPr>
          <a:xfrm>
            <a:off x="2057400" y="990600"/>
            <a:ext cx="5638800"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smtClean="0">
                <a:latin typeface="Book Antiqua" pitchFamily="18" charset="0"/>
              </a:rPr>
              <a:t>Hidden Page</a:t>
            </a:r>
            <a:endParaRPr lang="en-US" sz="3200" b="1" dirty="0">
              <a:latin typeface="Book Antiqua" pitchFamily="18" charset="0"/>
            </a:endParaRPr>
          </a:p>
        </p:txBody>
      </p:sp>
      <p:sp>
        <p:nvSpPr>
          <p:cNvPr id="3" name="TextBox 2"/>
          <p:cNvSpPr txBox="1"/>
          <p:nvPr/>
        </p:nvSpPr>
        <p:spPr>
          <a:xfrm>
            <a:off x="381000" y="3352800"/>
            <a:ext cx="8382000" cy="954107"/>
          </a:xfrm>
          <a:prstGeom prst="rect">
            <a:avLst/>
          </a:prstGeom>
          <a:noFill/>
        </p:spPr>
        <p:txBody>
          <a:bodyPr wrap="square" rtlCol="0">
            <a:spAutoFit/>
          </a:bodyPr>
          <a:lstStyle/>
          <a:p>
            <a:pPr algn="ctr"/>
            <a:r>
              <a:rPr lang="en-US" sz="2800" b="1" dirty="0" smtClean="0">
                <a:latin typeface="Book Antiqua" pitchFamily="18" charset="0"/>
              </a:rPr>
              <a:t>Teacher may follow the instructions below the pages to make the class effective.</a:t>
            </a:r>
            <a:endParaRPr lang="en-US" sz="2800" b="1" dirty="0">
              <a:latin typeface="Book Antiqua" pitchFamily="18" charset="0"/>
            </a:endParaRPr>
          </a:p>
        </p:txBody>
      </p:sp>
    </p:spTree>
    <p:extLst>
      <p:ext uri="{BB962C8B-B14F-4D97-AF65-F5344CB8AC3E}">
        <p14:creationId xmlns:p14="http://schemas.microsoft.com/office/powerpoint/2010/main" val="4182925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14400" y="60960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cs typeface="Aparajita" pitchFamily="34" charset="0"/>
              </a:rPr>
              <a:t>Lifestyle</a:t>
            </a:r>
            <a:endParaRPr lang="en-US" sz="3200" b="1" dirty="0">
              <a:latin typeface="Book Antiqua" pitchFamily="18" charset="0"/>
            </a:endParaRPr>
          </a:p>
        </p:txBody>
      </p:sp>
      <p:sp>
        <p:nvSpPr>
          <p:cNvPr id="3" name="TextBox 2"/>
          <p:cNvSpPr txBox="1"/>
          <p:nvPr/>
        </p:nvSpPr>
        <p:spPr>
          <a:xfrm>
            <a:off x="943429" y="1372750"/>
            <a:ext cx="7162800" cy="584775"/>
          </a:xfrm>
          <a:prstGeom prst="rect">
            <a:avLst/>
          </a:prstGeom>
          <a:noFill/>
          <a:ln>
            <a:solidFill>
              <a:schemeClr val="tx1"/>
            </a:solidFill>
          </a:ln>
        </p:spPr>
        <p:txBody>
          <a:bodyPr wrap="square" rtlCol="0">
            <a:spAutoFit/>
          </a:bodyPr>
          <a:lstStyle/>
          <a:p>
            <a:r>
              <a:rPr lang="en-US" sz="3200" b="1" dirty="0" smtClean="0">
                <a:latin typeface="Book Antiqua" pitchFamily="18" charset="0"/>
              </a:rPr>
              <a:t>Meaning : </a:t>
            </a:r>
            <a:r>
              <a:rPr lang="en-US" sz="3200" b="1" dirty="0">
                <a:latin typeface="Book Antiqua" pitchFamily="18" charset="0"/>
                <a:cs typeface="Aparajita" pitchFamily="34" charset="0"/>
              </a:rPr>
              <a:t>existence/way of life</a:t>
            </a:r>
          </a:p>
        </p:txBody>
      </p:sp>
      <p:sp>
        <p:nvSpPr>
          <p:cNvPr id="4" name="TextBox 3"/>
          <p:cNvSpPr txBox="1"/>
          <p:nvPr/>
        </p:nvSpPr>
        <p:spPr>
          <a:xfrm>
            <a:off x="943429" y="5816025"/>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How inhuman lifestyle they lead!</a:t>
            </a:r>
            <a:endParaRPr lang="en-US" sz="3200" b="1" dirty="0">
              <a:latin typeface="Book Antiqua"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a:ext>
            </a:extLst>
          </a:blip>
          <a:stretch>
            <a:fillRect/>
          </a:stretch>
        </p:blipFill>
        <p:spPr>
          <a:xfrm>
            <a:off x="1838325" y="2092317"/>
            <a:ext cx="5314950" cy="3535597"/>
          </a:xfrm>
          <a:prstGeom prst="rect">
            <a:avLst/>
          </a:prstGeom>
        </p:spPr>
      </p:pic>
    </p:spTree>
    <p:extLst>
      <p:ext uri="{BB962C8B-B14F-4D97-AF65-F5344CB8AC3E}">
        <p14:creationId xmlns:p14="http://schemas.microsoft.com/office/powerpoint/2010/main" val="273661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10028" y="609600"/>
            <a:ext cx="8458199" cy="646331"/>
          </a:xfrm>
          <a:prstGeom prst="rect">
            <a:avLst/>
          </a:prstGeom>
          <a:noFill/>
          <a:ln>
            <a:solidFill>
              <a:schemeClr val="tx1"/>
            </a:solidFill>
          </a:ln>
        </p:spPr>
        <p:txBody>
          <a:bodyPr wrap="square" rtlCol="0">
            <a:spAutoFit/>
          </a:bodyPr>
          <a:lstStyle/>
          <a:p>
            <a:pPr algn="ctr"/>
            <a:r>
              <a:rPr lang="en-US" sz="3600" b="1" dirty="0" smtClean="0">
                <a:latin typeface="Book Antiqua" pitchFamily="18" charset="0"/>
                <a:cs typeface="Aparajita" pitchFamily="34" charset="0"/>
              </a:rPr>
              <a:t>Culture</a:t>
            </a:r>
            <a:endParaRPr lang="en-US" sz="3600" b="1" dirty="0">
              <a:latin typeface="Book Antiqua" pitchFamily="18" charset="0"/>
              <a:cs typeface="Aparajita" pitchFamily="34" charset="0"/>
            </a:endParaRPr>
          </a:p>
        </p:txBody>
      </p:sp>
      <p:sp>
        <p:nvSpPr>
          <p:cNvPr id="3" name="TextBox 2"/>
          <p:cNvSpPr txBox="1"/>
          <p:nvPr/>
        </p:nvSpPr>
        <p:spPr>
          <a:xfrm>
            <a:off x="410029" y="1372750"/>
            <a:ext cx="8458199"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Meaning : </a:t>
            </a:r>
            <a:r>
              <a:rPr lang="en-US" sz="3200" b="1" dirty="0">
                <a:latin typeface="Book Antiqua" pitchFamily="18" charset="0"/>
                <a:cs typeface="Aparajita" pitchFamily="34" charset="0"/>
              </a:rPr>
              <a:t>Arts/beliefs</a:t>
            </a:r>
          </a:p>
        </p:txBody>
      </p:sp>
      <p:sp>
        <p:nvSpPr>
          <p:cNvPr id="4" name="TextBox 3"/>
          <p:cNvSpPr txBox="1"/>
          <p:nvPr/>
        </p:nvSpPr>
        <p:spPr>
          <a:xfrm>
            <a:off x="381000" y="5725180"/>
            <a:ext cx="8458199"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We have our own culture.</a:t>
            </a:r>
            <a:endParaRPr lang="en-US" sz="2800" b="1" dirty="0">
              <a:latin typeface="Book Antiqua" pitchFamily="18" charset="0"/>
            </a:endParaRP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l="10437" r="2222"/>
          <a:stretch/>
        </p:blipFill>
        <p:spPr>
          <a:xfrm>
            <a:off x="410029" y="2236974"/>
            <a:ext cx="8458199" cy="3249425"/>
          </a:xfrm>
          <a:prstGeom prst="rect">
            <a:avLst/>
          </a:prstGeom>
        </p:spPr>
      </p:pic>
    </p:spTree>
    <p:extLst>
      <p:ext uri="{BB962C8B-B14F-4D97-AF65-F5344CB8AC3E}">
        <p14:creationId xmlns:p14="http://schemas.microsoft.com/office/powerpoint/2010/main" val="287825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066800" y="609600"/>
            <a:ext cx="7162800" cy="707886"/>
          </a:xfrm>
          <a:prstGeom prst="rect">
            <a:avLst/>
          </a:prstGeom>
          <a:noFill/>
          <a:ln>
            <a:solidFill>
              <a:schemeClr val="tx1"/>
            </a:solidFill>
          </a:ln>
        </p:spPr>
        <p:txBody>
          <a:bodyPr wrap="square" rtlCol="0">
            <a:spAutoFit/>
          </a:bodyPr>
          <a:lstStyle/>
          <a:p>
            <a:pPr algn="ctr"/>
            <a:r>
              <a:rPr lang="en-US" sz="4000" b="1" dirty="0" smtClean="0">
                <a:latin typeface="Book Antiqua" pitchFamily="18" charset="0"/>
                <a:cs typeface="Aparajita" pitchFamily="34" charset="0"/>
              </a:rPr>
              <a:t>Nomadic</a:t>
            </a:r>
            <a:endParaRPr lang="en-US" sz="4000" b="1" dirty="0">
              <a:latin typeface="Book Antiqua" pitchFamily="18" charset="0"/>
              <a:cs typeface="Aparajita" pitchFamily="34" charset="0"/>
            </a:endParaRPr>
          </a:p>
        </p:txBody>
      </p:sp>
      <p:sp>
        <p:nvSpPr>
          <p:cNvPr id="3" name="TextBox 2"/>
          <p:cNvSpPr txBox="1"/>
          <p:nvPr/>
        </p:nvSpPr>
        <p:spPr>
          <a:xfrm>
            <a:off x="1066800" y="137275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Meaning : </a:t>
            </a:r>
            <a:r>
              <a:rPr lang="en-US" sz="3200" b="1" dirty="0" smtClean="0">
                <a:latin typeface="Book Antiqua" pitchFamily="18" charset="0"/>
                <a:cs typeface="Aparajita" pitchFamily="34" charset="0"/>
              </a:rPr>
              <a:t>temporary/vagabond like</a:t>
            </a:r>
            <a:endParaRPr lang="en-US" sz="3200" b="1" dirty="0">
              <a:latin typeface="Book Antiqua" pitchFamily="18" charset="0"/>
              <a:cs typeface="Aparajita" pitchFamily="34" charset="0"/>
            </a:endParaRPr>
          </a:p>
        </p:txBody>
      </p:sp>
      <p:sp>
        <p:nvSpPr>
          <p:cNvPr id="4" name="TextBox 3"/>
          <p:cNvSpPr txBox="1"/>
          <p:nvPr/>
        </p:nvSpPr>
        <p:spPr>
          <a:xfrm>
            <a:off x="1066800" y="5816025"/>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Nomadic life is indeed very difficult.</a:t>
            </a:r>
            <a:endParaRPr lang="en-US" sz="3200" b="1" dirty="0">
              <a:latin typeface="Book Antiqua" pitchFamily="18"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l="-229" t="652" r="229" b="31544"/>
          <a:stretch/>
        </p:blipFill>
        <p:spPr>
          <a:xfrm>
            <a:off x="1590221" y="2095253"/>
            <a:ext cx="6057900" cy="3619747"/>
          </a:xfrm>
          <a:prstGeom prst="rect">
            <a:avLst/>
          </a:prstGeom>
          <a:ln>
            <a:solidFill>
              <a:schemeClr val="tx1"/>
            </a:solidFill>
          </a:ln>
        </p:spPr>
      </p:pic>
    </p:spTree>
    <p:extLst>
      <p:ext uri="{BB962C8B-B14F-4D97-AF65-F5344CB8AC3E}">
        <p14:creationId xmlns:p14="http://schemas.microsoft.com/office/powerpoint/2010/main" val="312305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14400" y="60960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cs typeface="Aparajita" pitchFamily="34" charset="0"/>
              </a:rPr>
              <a:t>Waters</a:t>
            </a:r>
            <a:endParaRPr lang="en-US" sz="3200" b="1" dirty="0">
              <a:latin typeface="Book Antiqua" pitchFamily="18" charset="0"/>
              <a:cs typeface="Aparajita" pitchFamily="34" charset="0"/>
            </a:endParaRPr>
          </a:p>
        </p:txBody>
      </p:sp>
      <p:sp>
        <p:nvSpPr>
          <p:cNvPr id="3" name="TextBox 2"/>
          <p:cNvSpPr txBox="1"/>
          <p:nvPr/>
        </p:nvSpPr>
        <p:spPr>
          <a:xfrm>
            <a:off x="943429" y="137275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Meaning : </a:t>
            </a:r>
            <a:r>
              <a:rPr lang="en-US" sz="3200" b="1" dirty="0" smtClean="0">
                <a:latin typeface="Book Antiqua" pitchFamily="18" charset="0"/>
                <a:cs typeface="Aparajita" pitchFamily="34" charset="0"/>
              </a:rPr>
              <a:t>sea / ocean</a:t>
            </a:r>
            <a:endParaRPr lang="en-US" sz="3200" b="1" dirty="0">
              <a:latin typeface="Book Antiqua" pitchFamily="18" charset="0"/>
              <a:cs typeface="Aparajita" pitchFamily="34" charset="0"/>
            </a:endParaRPr>
          </a:p>
        </p:txBody>
      </p:sp>
      <p:sp>
        <p:nvSpPr>
          <p:cNvPr id="4" name="TextBox 3"/>
          <p:cNvSpPr txBox="1"/>
          <p:nvPr/>
        </p:nvSpPr>
        <p:spPr>
          <a:xfrm>
            <a:off x="943429" y="5816025"/>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There are seven waters in the world.</a:t>
            </a:r>
            <a:endParaRPr lang="en-US" sz="3200" b="1" dirty="0">
              <a:latin typeface="Book Antiqua"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3918" y="2021257"/>
            <a:ext cx="5443764" cy="3617544"/>
          </a:xfrm>
          <a:prstGeom prst="rect">
            <a:avLst/>
          </a:prstGeom>
        </p:spPr>
      </p:pic>
    </p:spTree>
    <p:extLst>
      <p:ext uri="{BB962C8B-B14F-4D97-AF65-F5344CB8AC3E}">
        <p14:creationId xmlns:p14="http://schemas.microsoft.com/office/powerpoint/2010/main" val="103451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14400" y="60960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cs typeface="Aparajita" pitchFamily="34" charset="0"/>
              </a:rPr>
              <a:t>Tarpaulin</a:t>
            </a:r>
            <a:endParaRPr lang="en-US" sz="3200" b="1" dirty="0">
              <a:latin typeface="Book Antiqua" pitchFamily="18" charset="0"/>
              <a:cs typeface="Aparajita" pitchFamily="34" charset="0"/>
            </a:endParaRPr>
          </a:p>
        </p:txBody>
      </p:sp>
      <p:sp>
        <p:nvSpPr>
          <p:cNvPr id="3" name="TextBox 2"/>
          <p:cNvSpPr txBox="1"/>
          <p:nvPr/>
        </p:nvSpPr>
        <p:spPr>
          <a:xfrm>
            <a:off x="943429" y="137275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Meaning : </a:t>
            </a:r>
            <a:r>
              <a:rPr lang="en-US" sz="3200" b="1" dirty="0" smtClean="0">
                <a:latin typeface="Book Antiqua" pitchFamily="18" charset="0"/>
                <a:cs typeface="Aparajita" pitchFamily="34" charset="0"/>
              </a:rPr>
              <a:t>Canvas / thick cover</a:t>
            </a:r>
            <a:endParaRPr lang="en-US" sz="3200" b="1" dirty="0">
              <a:latin typeface="Book Antiqua" pitchFamily="18" charset="0"/>
              <a:cs typeface="Aparajita" pitchFamily="34" charset="0"/>
            </a:endParaRPr>
          </a:p>
        </p:txBody>
      </p:sp>
      <p:sp>
        <p:nvSpPr>
          <p:cNvPr id="4" name="TextBox 3"/>
          <p:cNvSpPr txBox="1"/>
          <p:nvPr/>
        </p:nvSpPr>
        <p:spPr>
          <a:xfrm>
            <a:off x="943429" y="563880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This is a tarpaulin made tent.</a:t>
            </a:r>
            <a:endParaRPr lang="en-US" sz="3200" b="1" dirty="0">
              <a:latin typeface="Book Antiqua"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4500" y="1828800"/>
            <a:ext cx="5715000" cy="3810000"/>
          </a:xfrm>
          <a:prstGeom prst="rect">
            <a:avLst/>
          </a:prstGeom>
        </p:spPr>
      </p:pic>
    </p:spTree>
    <p:extLst>
      <p:ext uri="{BB962C8B-B14F-4D97-AF65-F5344CB8AC3E}">
        <p14:creationId xmlns:p14="http://schemas.microsoft.com/office/powerpoint/2010/main" val="184457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38200" y="5791200"/>
            <a:ext cx="7543800" cy="523220"/>
          </a:xfrm>
          <a:prstGeom prst="rect">
            <a:avLst/>
          </a:prstGeom>
          <a:noFill/>
          <a:ln>
            <a:solidFill>
              <a:schemeClr val="tx1"/>
            </a:solidFill>
          </a:ln>
        </p:spPr>
        <p:txBody>
          <a:bodyPr wrap="square" rtlCol="0">
            <a:spAutoFit/>
          </a:bodyPr>
          <a:lstStyle/>
          <a:p>
            <a:pPr algn="ctr"/>
            <a:r>
              <a:rPr lang="en-US" sz="2800" b="1" dirty="0">
                <a:latin typeface="Andalus" pitchFamily="18" charset="-78"/>
                <a:cs typeface="Andalus" pitchFamily="18" charset="-78"/>
              </a:rPr>
              <a:t>Toddlers play with dogs or other pets in the dust.</a:t>
            </a:r>
            <a:endParaRPr lang="en-US" sz="2800" b="1"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4572" y="1375229"/>
            <a:ext cx="7620000" cy="4245626"/>
          </a:xfrm>
          <a:prstGeom prst="rect">
            <a:avLst/>
          </a:prstGeom>
        </p:spPr>
      </p:pic>
      <p:sp>
        <p:nvSpPr>
          <p:cNvPr id="4" name="Right Arrow 3"/>
          <p:cNvSpPr/>
          <p:nvPr/>
        </p:nvSpPr>
        <p:spPr>
          <a:xfrm>
            <a:off x="2779486" y="679067"/>
            <a:ext cx="1981200" cy="461665"/>
          </a:xfrm>
          <a:prstGeom prst="rightArrow">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TextBox 4"/>
          <p:cNvSpPr txBox="1"/>
          <p:nvPr/>
        </p:nvSpPr>
        <p:spPr>
          <a:xfrm>
            <a:off x="838200" y="715935"/>
            <a:ext cx="1752600" cy="461665"/>
          </a:xfrm>
          <a:prstGeom prst="rect">
            <a:avLst/>
          </a:prstGeom>
          <a:noFill/>
          <a:ln>
            <a:solidFill>
              <a:schemeClr val="tx1"/>
            </a:solidFill>
          </a:ln>
        </p:spPr>
        <p:txBody>
          <a:bodyPr wrap="square" rtlCol="0">
            <a:spAutoFit/>
          </a:bodyPr>
          <a:lstStyle/>
          <a:p>
            <a:r>
              <a:rPr lang="en-US" sz="2400" b="1" dirty="0" smtClean="0">
                <a:latin typeface="Book Antiqua" pitchFamily="18" charset="0"/>
              </a:rPr>
              <a:t>Toddlers</a:t>
            </a:r>
            <a:endParaRPr lang="en-US" sz="2400" b="1" dirty="0">
              <a:latin typeface="Book Antiqua" pitchFamily="18" charset="0"/>
            </a:endParaRPr>
          </a:p>
        </p:txBody>
      </p:sp>
      <p:sp>
        <p:nvSpPr>
          <p:cNvPr id="6" name="TextBox 5"/>
          <p:cNvSpPr txBox="1"/>
          <p:nvPr/>
        </p:nvSpPr>
        <p:spPr>
          <a:xfrm>
            <a:off x="4800600" y="715934"/>
            <a:ext cx="3581399" cy="461665"/>
          </a:xfrm>
          <a:prstGeom prst="rect">
            <a:avLst/>
          </a:prstGeom>
          <a:noFill/>
          <a:ln>
            <a:solidFill>
              <a:schemeClr val="tx1"/>
            </a:solidFill>
          </a:ln>
        </p:spPr>
        <p:txBody>
          <a:bodyPr wrap="square" rtlCol="0">
            <a:spAutoFit/>
          </a:bodyPr>
          <a:lstStyle/>
          <a:p>
            <a:r>
              <a:rPr lang="en-US" sz="2400" b="1" dirty="0" smtClean="0">
                <a:latin typeface="Book Antiqua" pitchFamily="18" charset="0"/>
              </a:rPr>
              <a:t>Infant, minor, baby, kid</a:t>
            </a:r>
            <a:endParaRPr lang="en-US" sz="2400" b="1" dirty="0">
              <a:latin typeface="Book Antiqua" pitchFamily="18" charset="0"/>
            </a:endParaRPr>
          </a:p>
        </p:txBody>
      </p:sp>
      <p:pic>
        <p:nvPicPr>
          <p:cNvPr id="7" name="Picture 6">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2570" y="6343448"/>
            <a:ext cx="867466" cy="446008"/>
          </a:xfrm>
          <a:prstGeom prst="rect">
            <a:avLst/>
          </a:prstGeom>
        </p:spPr>
      </p:pic>
    </p:spTree>
    <p:extLst>
      <p:ext uri="{BB962C8B-B14F-4D97-AF65-F5344CB8AC3E}">
        <p14:creationId xmlns:p14="http://schemas.microsoft.com/office/powerpoint/2010/main" val="155273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14400" y="60960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cs typeface="Aparajita" pitchFamily="34" charset="0"/>
              </a:rPr>
              <a:t>lice</a:t>
            </a:r>
            <a:endParaRPr lang="en-US" sz="3200" b="1" dirty="0">
              <a:latin typeface="Book Antiqua" pitchFamily="18" charset="0"/>
              <a:cs typeface="Aparajita" pitchFamily="34" charset="0"/>
            </a:endParaRPr>
          </a:p>
        </p:txBody>
      </p:sp>
      <p:sp>
        <p:nvSpPr>
          <p:cNvPr id="3" name="TextBox 2"/>
          <p:cNvSpPr txBox="1"/>
          <p:nvPr/>
        </p:nvSpPr>
        <p:spPr>
          <a:xfrm>
            <a:off x="943429" y="137275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Meaning : </a:t>
            </a:r>
            <a:r>
              <a:rPr lang="en-US" sz="3200" b="1" dirty="0">
                <a:latin typeface="Book Antiqua" pitchFamily="18" charset="0"/>
                <a:cs typeface="Aparajita" pitchFamily="34" charset="0"/>
              </a:rPr>
              <a:t>Parasites/fleas</a:t>
            </a:r>
          </a:p>
        </p:txBody>
      </p:sp>
      <p:sp>
        <p:nvSpPr>
          <p:cNvPr id="4" name="TextBox 3"/>
          <p:cNvSpPr txBox="1"/>
          <p:nvPr/>
        </p:nvSpPr>
        <p:spPr>
          <a:xfrm>
            <a:off x="776514" y="5638800"/>
            <a:ext cx="7496629"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Village women pick up lice sitting in a row.</a:t>
            </a:r>
            <a:endParaRPr lang="en-US" sz="2800" b="1" dirty="0">
              <a:latin typeface="Book Antiqu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5900" y="2209800"/>
            <a:ext cx="6019800" cy="3200400"/>
          </a:xfrm>
          <a:prstGeom prst="rect">
            <a:avLst/>
          </a:prstGeom>
        </p:spPr>
      </p:pic>
    </p:spTree>
    <p:extLst>
      <p:ext uri="{BB962C8B-B14F-4D97-AF65-F5344CB8AC3E}">
        <p14:creationId xmlns:p14="http://schemas.microsoft.com/office/powerpoint/2010/main" val="350070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val 1"/>
          <p:cNvSpPr/>
          <p:nvPr/>
        </p:nvSpPr>
        <p:spPr>
          <a:xfrm>
            <a:off x="1172029" y="1447800"/>
            <a:ext cx="6858000" cy="17526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b="1" dirty="0" smtClean="0">
                <a:latin typeface="Book Antiqua" pitchFamily="18" charset="0"/>
              </a:rPr>
              <a:t>Hidden page</a:t>
            </a:r>
            <a:endParaRPr lang="en-US" sz="2800" b="1" dirty="0">
              <a:latin typeface="Book Antiqua" pitchFamily="18" charset="0"/>
            </a:endParaRPr>
          </a:p>
        </p:txBody>
      </p:sp>
      <p:sp>
        <p:nvSpPr>
          <p:cNvPr id="3" name="Round Same Side Corner Rectangle 2"/>
          <p:cNvSpPr/>
          <p:nvPr/>
        </p:nvSpPr>
        <p:spPr>
          <a:xfrm>
            <a:off x="1201058" y="3276600"/>
            <a:ext cx="6858000" cy="2133600"/>
          </a:xfrm>
          <a:prstGeom prst="round2Same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b="1" dirty="0" smtClean="0">
                <a:latin typeface="Book Antiqua" pitchFamily="18" charset="0"/>
              </a:rPr>
              <a:t>Silent </a:t>
            </a:r>
            <a:r>
              <a:rPr lang="en-US" sz="2800" b="1" dirty="0">
                <a:latin typeface="Book Antiqua" pitchFamily="18" charset="0"/>
              </a:rPr>
              <a:t>reading</a:t>
            </a:r>
          </a:p>
          <a:p>
            <a:pPr algn="ctr"/>
            <a:r>
              <a:rPr lang="en-US" sz="2800" b="1" dirty="0" smtClean="0">
                <a:latin typeface="Book Antiqua" pitchFamily="18" charset="0"/>
              </a:rPr>
              <a:t>Teacher may  ask the students to read this option silently. He may monitor.</a:t>
            </a:r>
            <a:endParaRPr lang="en-US" sz="2800" b="1" dirty="0">
              <a:latin typeface="Book Antiqua" pitchFamily="18" charset="0"/>
            </a:endParaRPr>
          </a:p>
        </p:txBody>
      </p:sp>
    </p:spTree>
    <p:extLst>
      <p:ext uri="{BB962C8B-B14F-4D97-AF65-F5344CB8AC3E}">
        <p14:creationId xmlns:p14="http://schemas.microsoft.com/office/powerpoint/2010/main" val="2986639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57200" y="685800"/>
            <a:ext cx="8229600" cy="5262979"/>
          </a:xfrm>
          <a:prstGeom prst="rect">
            <a:avLst/>
          </a:prstGeom>
          <a:noFill/>
        </p:spPr>
        <p:txBody>
          <a:bodyPr wrap="square" rtlCol="0">
            <a:spAutoFit/>
          </a:bodyPr>
          <a:lstStyle/>
          <a:p>
            <a:pPr algn="just"/>
            <a:r>
              <a:rPr lang="en-US" sz="2400" b="1" dirty="0">
                <a:latin typeface="Book Antiqua" pitchFamily="18" charset="0"/>
              </a:rPr>
              <a:t>B Read the text and answer the following questions.</a:t>
            </a:r>
          </a:p>
          <a:p>
            <a:pPr algn="just"/>
            <a:r>
              <a:rPr lang="en-US" sz="2400" dirty="0">
                <a:latin typeface="Book Antiqua" pitchFamily="18" charset="0"/>
              </a:rPr>
              <a:t>River gypsies are an ethnic group in Bangladesh. They are known as </a:t>
            </a:r>
            <a:r>
              <a:rPr lang="en-US" sz="2400" dirty="0" err="1">
                <a:latin typeface="Book Antiqua" pitchFamily="18" charset="0"/>
              </a:rPr>
              <a:t>bedey</a:t>
            </a:r>
            <a:r>
              <a:rPr lang="en-US" sz="2400" dirty="0">
                <a:latin typeface="Book Antiqua" pitchFamily="18" charset="0"/>
              </a:rPr>
              <a:t> to </a:t>
            </a:r>
            <a:r>
              <a:rPr lang="en-US" sz="2400" dirty="0" smtClean="0">
                <a:latin typeface="Book Antiqua" pitchFamily="18" charset="0"/>
              </a:rPr>
              <a:t>local people</a:t>
            </a:r>
            <a:r>
              <a:rPr lang="en-US" sz="2400" dirty="0">
                <a:latin typeface="Book Antiqua" pitchFamily="18" charset="0"/>
              </a:rPr>
              <a:t>. The gypsies have their own lifestyle and culture. They live in groups and </a:t>
            </a:r>
            <a:r>
              <a:rPr lang="en-US" sz="2400" dirty="0" smtClean="0">
                <a:latin typeface="Book Antiqua" pitchFamily="18" charset="0"/>
              </a:rPr>
              <a:t>do not </a:t>
            </a:r>
            <a:r>
              <a:rPr lang="en-US" sz="2400" dirty="0">
                <a:latin typeface="Book Antiqua" pitchFamily="18" charset="0"/>
              </a:rPr>
              <a:t>own any land. Therefore, they live a nomadic life travelling from one place </a:t>
            </a:r>
            <a:r>
              <a:rPr lang="en-US" sz="2400" dirty="0" smtClean="0">
                <a:latin typeface="Book Antiqua" pitchFamily="18" charset="0"/>
              </a:rPr>
              <a:t>to another</a:t>
            </a:r>
            <a:r>
              <a:rPr lang="en-US" sz="2400" dirty="0">
                <a:latin typeface="Book Antiqua" pitchFamily="18" charset="0"/>
              </a:rPr>
              <a:t>. These people roam across our rivers and waters from May to December </a:t>
            </a:r>
            <a:r>
              <a:rPr lang="en-US" sz="2400" dirty="0" smtClean="0">
                <a:latin typeface="Book Antiqua" pitchFamily="18" charset="0"/>
              </a:rPr>
              <a:t>in small </a:t>
            </a:r>
            <a:r>
              <a:rPr lang="en-US" sz="2400" dirty="0">
                <a:latin typeface="Book Antiqua" pitchFamily="18" charset="0"/>
              </a:rPr>
              <a:t>country boats. These boats are their houses and these people are a part of </a:t>
            </a:r>
            <a:r>
              <a:rPr lang="en-US" sz="2400" dirty="0" smtClean="0">
                <a:latin typeface="Book Antiqua" pitchFamily="18" charset="0"/>
              </a:rPr>
              <a:t>our waters</a:t>
            </a:r>
            <a:r>
              <a:rPr lang="en-US" sz="2400" dirty="0">
                <a:latin typeface="Book Antiqua" pitchFamily="18" charset="0"/>
              </a:rPr>
              <a:t>. In winter, many water bodies dry up. At that time they return to the </a:t>
            </a:r>
            <a:r>
              <a:rPr lang="en-US" sz="2400" dirty="0" smtClean="0">
                <a:latin typeface="Book Antiqua" pitchFamily="18" charset="0"/>
              </a:rPr>
              <a:t>mainland and </a:t>
            </a:r>
            <a:r>
              <a:rPr lang="en-US" sz="2400" dirty="0">
                <a:latin typeface="Book Antiqua" pitchFamily="18" charset="0"/>
              </a:rPr>
              <a:t>live in make-shift tarpaulin tents on open river banks. You can see their </a:t>
            </a:r>
            <a:r>
              <a:rPr lang="en-US" sz="2400" dirty="0" smtClean="0">
                <a:latin typeface="Book Antiqua" pitchFamily="18" charset="0"/>
              </a:rPr>
              <a:t>men relaxing </a:t>
            </a:r>
            <a:r>
              <a:rPr lang="en-US" sz="2400" dirty="0">
                <a:latin typeface="Book Antiqua" pitchFamily="18" charset="0"/>
              </a:rPr>
              <a:t>in the tents. </a:t>
            </a:r>
            <a:r>
              <a:rPr lang="en-US" sz="2400" dirty="0" smtClean="0">
                <a:latin typeface="Book Antiqua" pitchFamily="18" charset="0"/>
              </a:rPr>
              <a:t>	        play </a:t>
            </a:r>
            <a:r>
              <a:rPr lang="en-US" sz="2400" dirty="0">
                <a:latin typeface="Book Antiqua" pitchFamily="18" charset="0"/>
              </a:rPr>
              <a:t>with dogs or other pets in the dust. Women </a:t>
            </a:r>
            <a:r>
              <a:rPr lang="en-US" sz="2400" dirty="0" smtClean="0">
                <a:latin typeface="Book Antiqua" pitchFamily="18" charset="0"/>
              </a:rPr>
              <a:t>often idle </a:t>
            </a:r>
            <a:r>
              <a:rPr lang="en-US" sz="2400" dirty="0">
                <a:latin typeface="Book Antiqua" pitchFamily="18" charset="0"/>
              </a:rPr>
              <a:t>away time by hair doing</a:t>
            </a:r>
            <a:r>
              <a:rPr lang="en-US" sz="2400" dirty="0" smtClean="0">
                <a:latin typeface="Book Antiqua" pitchFamily="18" charset="0"/>
              </a:rPr>
              <a:t>,                     lice </a:t>
            </a:r>
            <a:r>
              <a:rPr lang="en-US" sz="2400" dirty="0">
                <a:latin typeface="Book Antiqua" pitchFamily="18" charset="0"/>
              </a:rPr>
              <a:t>in twos or threes sitting in a row.</a:t>
            </a:r>
          </a:p>
        </p:txBody>
      </p:sp>
      <p:sp>
        <p:nvSpPr>
          <p:cNvPr id="6" name="TextBox 5"/>
          <p:cNvSpPr txBox="1"/>
          <p:nvPr/>
        </p:nvSpPr>
        <p:spPr>
          <a:xfrm>
            <a:off x="1344386" y="5424714"/>
            <a:ext cx="1752600" cy="461665"/>
          </a:xfrm>
          <a:prstGeom prst="rect">
            <a:avLst/>
          </a:prstGeom>
          <a:noFill/>
        </p:spPr>
        <p:txBody>
          <a:bodyPr wrap="square" rtlCol="0">
            <a:spAutoFit/>
          </a:bodyPr>
          <a:lstStyle/>
          <a:p>
            <a:r>
              <a:rPr lang="en-US" sz="2400" dirty="0">
                <a:latin typeface="Book Antiqua" pitchFamily="18" charset="0"/>
              </a:rPr>
              <a:t>picking off</a:t>
            </a:r>
            <a:endParaRPr lang="en-US" sz="2400"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b="8094"/>
          <a:stretch/>
        </p:blipFill>
        <p:spPr>
          <a:xfrm>
            <a:off x="0" y="0"/>
            <a:ext cx="9144000" cy="6847114"/>
          </a:xfrm>
          <a:prstGeom prst="rect">
            <a:avLst/>
          </a:prstGeom>
        </p:spPr>
      </p:pic>
      <p:sp>
        <p:nvSpPr>
          <p:cNvPr id="9" name="TextBox 8">
            <a:hlinkClick r:id="rId4" action="ppaction://hlinksldjump"/>
          </p:cNvPr>
          <p:cNvSpPr txBox="1"/>
          <p:nvPr/>
        </p:nvSpPr>
        <p:spPr>
          <a:xfrm>
            <a:off x="3352800" y="4724400"/>
            <a:ext cx="1600200" cy="461665"/>
          </a:xfrm>
          <a:prstGeom prst="rect">
            <a:avLst/>
          </a:prstGeom>
          <a:noFill/>
        </p:spPr>
        <p:txBody>
          <a:bodyPr wrap="square" rtlCol="0">
            <a:spAutoFit/>
          </a:bodyPr>
          <a:lstStyle/>
          <a:p>
            <a:r>
              <a:rPr lang="en-US" sz="2400" dirty="0" smtClean="0">
                <a:latin typeface="Book Antiqua" pitchFamily="18" charset="0"/>
              </a:rPr>
              <a:t>Toddlers</a:t>
            </a:r>
            <a:endParaRPr lang="en-US" sz="2400" dirty="0">
              <a:latin typeface="Book Antiqua" pitchFamily="18" charset="0"/>
            </a:endParaRPr>
          </a:p>
        </p:txBody>
      </p:sp>
    </p:spTree>
    <p:extLst>
      <p:ext uri="{BB962C8B-B14F-4D97-AF65-F5344CB8AC3E}">
        <p14:creationId xmlns:p14="http://schemas.microsoft.com/office/powerpoint/2010/main" val="39785366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xit" presetSubtype="32" fill="hold" nodeType="withEffect">
                                  <p:stCondLst>
                                    <p:cond delay="3250"/>
                                  </p:stCondLst>
                                  <p:childTnLst>
                                    <p:anim calcmode="lin" valueType="num">
                                      <p:cBhvr>
                                        <p:cTn id="11" dur="500"/>
                                        <p:tgtEl>
                                          <p:spTgt spid="8"/>
                                        </p:tgtEl>
                                        <p:attrNameLst>
                                          <p:attrName>ppt_w</p:attrName>
                                        </p:attrNameLst>
                                      </p:cBhvr>
                                      <p:tavLst>
                                        <p:tav tm="0">
                                          <p:val>
                                            <p:strVal val="ppt_w"/>
                                          </p:val>
                                        </p:tav>
                                        <p:tav tm="100000">
                                          <p:val>
                                            <p:fltVal val="0"/>
                                          </p:val>
                                        </p:tav>
                                      </p:tavLst>
                                    </p:anim>
                                    <p:anim calcmode="lin" valueType="num">
                                      <p:cBhvr>
                                        <p:cTn id="12" dur="500"/>
                                        <p:tgtEl>
                                          <p:spTgt spid="8"/>
                                        </p:tgtEl>
                                        <p:attrNameLst>
                                          <p:attrName>ppt_h</p:attrName>
                                        </p:attrNameLst>
                                      </p:cBhvr>
                                      <p:tavLst>
                                        <p:tav tm="0">
                                          <p:val>
                                            <p:strVal val="ppt_h"/>
                                          </p:val>
                                        </p:tav>
                                        <p:tav tm="100000">
                                          <p:val>
                                            <p:fltVal val="0"/>
                                          </p:val>
                                        </p:tav>
                                      </p:tavLst>
                                    </p:anim>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Rounded Rectangle 1"/>
          <p:cNvSpPr/>
          <p:nvPr/>
        </p:nvSpPr>
        <p:spPr>
          <a:xfrm>
            <a:off x="1219200" y="2590800"/>
            <a:ext cx="7010400" cy="2895600"/>
          </a:xfrm>
          <a:prstGeom prst="roundRect">
            <a:avLst/>
          </a:prstGeom>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b="1" dirty="0" smtClean="0">
                <a:latin typeface="Book Antiqua" pitchFamily="18" charset="0"/>
              </a:rPr>
              <a:t>Loud reading</a:t>
            </a:r>
          </a:p>
          <a:p>
            <a:pPr algn="just"/>
            <a:r>
              <a:rPr lang="en-US" sz="2800" b="1" dirty="0" smtClean="0">
                <a:latin typeface="Book Antiqua" pitchFamily="18" charset="0"/>
              </a:rPr>
              <a:t>Teacher himself may read out this option with proper sound, stress and intonation</a:t>
            </a:r>
            <a:endParaRPr lang="en-US" sz="2800" b="1" dirty="0">
              <a:latin typeface="Book Antiqua" pitchFamily="18" charset="0"/>
            </a:endParaRPr>
          </a:p>
        </p:txBody>
      </p:sp>
      <p:sp>
        <p:nvSpPr>
          <p:cNvPr id="3" name="Oval 2"/>
          <p:cNvSpPr/>
          <p:nvPr/>
        </p:nvSpPr>
        <p:spPr>
          <a:xfrm>
            <a:off x="2895600" y="990600"/>
            <a:ext cx="3810000" cy="1219200"/>
          </a:xfrm>
          <a:prstGeom prst="ellipse">
            <a:avLst/>
          </a:prstGeom>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b="1" dirty="0" smtClean="0">
                <a:latin typeface="Book Antiqua" pitchFamily="18" charset="0"/>
              </a:rPr>
              <a:t>Hidden Page</a:t>
            </a:r>
            <a:endParaRPr lang="en-US" sz="2800" b="1" dirty="0">
              <a:latin typeface="Book Antiqua" pitchFamily="18" charset="0"/>
            </a:endParaRPr>
          </a:p>
        </p:txBody>
      </p:sp>
    </p:spTree>
    <p:extLst>
      <p:ext uri="{BB962C8B-B14F-4D97-AF65-F5344CB8AC3E}">
        <p14:creationId xmlns:p14="http://schemas.microsoft.com/office/powerpoint/2010/main" val="1762430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3400" y="2133600"/>
            <a:ext cx="4572000" cy="46482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286" y="152400"/>
            <a:ext cx="4937352" cy="5108026"/>
          </a:xfrm>
          <a:prstGeom prst="rect">
            <a:avLst/>
          </a:prstGeom>
        </p:spPr>
      </p:pic>
      <p:sp>
        <p:nvSpPr>
          <p:cNvPr id="2" name="TextBox 1"/>
          <p:cNvSpPr txBox="1"/>
          <p:nvPr/>
        </p:nvSpPr>
        <p:spPr>
          <a:xfrm>
            <a:off x="2362200" y="3212068"/>
            <a:ext cx="234610" cy="369332"/>
          </a:xfrm>
          <a:prstGeom prst="rect">
            <a:avLst/>
          </a:prstGeom>
          <a:noFill/>
        </p:spPr>
        <p:txBody>
          <a:bodyPr wrap="square" rtlCol="0">
            <a:spAutoFit/>
          </a:bodyPr>
          <a:lstStyle/>
          <a:p>
            <a:r>
              <a:rPr lang="en-US" b="1" dirty="0" smtClean="0"/>
              <a:t>.</a:t>
            </a:r>
            <a:endParaRPr lang="en-US" b="1" dirty="0"/>
          </a:p>
        </p:txBody>
      </p:sp>
    </p:spTree>
    <p:extLst>
      <p:ext uri="{BB962C8B-B14F-4D97-AF65-F5344CB8AC3E}">
        <p14:creationId xmlns:p14="http://schemas.microsoft.com/office/powerpoint/2010/main" val="17675809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04800" y="6172200"/>
            <a:ext cx="8534400" cy="523220"/>
          </a:xfrm>
          <a:prstGeom prst="rect">
            <a:avLst/>
          </a:prstGeom>
          <a:noFill/>
          <a:ln>
            <a:solidFill>
              <a:srgbClr val="0070C0"/>
            </a:solidFill>
          </a:ln>
        </p:spPr>
        <p:txBody>
          <a:bodyPr wrap="square" rtlCol="0">
            <a:spAutoFit/>
          </a:bodyPr>
          <a:lstStyle/>
          <a:p>
            <a:r>
              <a:rPr lang="en-US" sz="2800" b="1" dirty="0">
                <a:solidFill>
                  <a:srgbClr val="002060"/>
                </a:solidFill>
                <a:latin typeface="Andalus" pitchFamily="18" charset="-78"/>
                <a:cs typeface="Andalus" pitchFamily="18" charset="-78"/>
              </a:rPr>
              <a:t>Throughout the monsoon, they remain busy with fishing.</a:t>
            </a:r>
            <a:endParaRPr lang="en-US" sz="2800" b="1" dirty="0">
              <a:solidFill>
                <a:srgbClr val="002060"/>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152400"/>
            <a:ext cx="4267200" cy="2662237"/>
          </a:xfrm>
          <a:prstGeom prst="rect">
            <a:avLst/>
          </a:prstGeom>
          <a:ln>
            <a:solidFill>
              <a:schemeClr val="tx1"/>
            </a:solidFill>
          </a:ln>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 y="2887980"/>
            <a:ext cx="8534400" cy="3131820"/>
          </a:xfrm>
          <a:prstGeom prst="rect">
            <a:avLst/>
          </a:prstGeom>
          <a:ln>
            <a:solidFill>
              <a:schemeClr val="tx1"/>
            </a:solidFill>
          </a:ln>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8200" y="152401"/>
            <a:ext cx="4191000" cy="2662236"/>
          </a:xfrm>
          <a:prstGeom prst="rect">
            <a:avLst/>
          </a:prstGeom>
          <a:ln>
            <a:solidFill>
              <a:schemeClr val="tx1"/>
            </a:solidFill>
          </a:ln>
        </p:spPr>
      </p:pic>
    </p:spTree>
    <p:extLst>
      <p:ext uri="{BB962C8B-B14F-4D97-AF65-F5344CB8AC3E}">
        <p14:creationId xmlns:p14="http://schemas.microsoft.com/office/powerpoint/2010/main" val="12767987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50194" y="5791200"/>
            <a:ext cx="8412806" cy="646331"/>
          </a:xfrm>
          <a:prstGeom prst="rect">
            <a:avLst/>
          </a:prstGeom>
          <a:noFill/>
          <a:ln>
            <a:solidFill>
              <a:srgbClr val="0070C0"/>
            </a:solidFill>
          </a:ln>
        </p:spPr>
        <p:txBody>
          <a:bodyPr wrap="square" rtlCol="0">
            <a:spAutoFit/>
          </a:bodyPr>
          <a:lstStyle/>
          <a:p>
            <a:pPr algn="ctr"/>
            <a:r>
              <a:rPr lang="en-US" sz="3600" b="1" dirty="0">
                <a:solidFill>
                  <a:srgbClr val="002060"/>
                </a:solidFill>
                <a:latin typeface="Andalus" pitchFamily="18" charset="-78"/>
                <a:cs typeface="Andalus" pitchFamily="18" charset="-78"/>
              </a:rPr>
              <a:t>They also dive for natural pearls in waters.</a:t>
            </a:r>
            <a:endParaRPr lang="en-US" sz="3600" b="1" dirty="0">
              <a:solidFill>
                <a:srgbClr val="002060"/>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794" y="457200"/>
            <a:ext cx="8438206" cy="5155692"/>
          </a:xfrm>
          <a:prstGeom prst="rect">
            <a:avLst/>
          </a:prstGeom>
          <a:ln>
            <a:solidFill>
              <a:schemeClr val="tx1"/>
            </a:solidFill>
          </a:ln>
        </p:spPr>
      </p:pic>
    </p:spTree>
    <p:extLst>
      <p:ext uri="{BB962C8B-B14F-4D97-AF65-F5344CB8AC3E}">
        <p14:creationId xmlns:p14="http://schemas.microsoft.com/office/powerpoint/2010/main" val="40882506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41710" y="6096000"/>
            <a:ext cx="8245089" cy="584775"/>
          </a:xfrm>
          <a:prstGeom prst="rect">
            <a:avLst/>
          </a:prstGeom>
          <a:noFill/>
          <a:ln>
            <a:solidFill>
              <a:srgbClr val="0070C0"/>
            </a:solidFill>
          </a:ln>
        </p:spPr>
        <p:txBody>
          <a:bodyPr wrap="square" rtlCol="0">
            <a:spAutoFit/>
          </a:bodyPr>
          <a:lstStyle/>
          <a:p>
            <a:pPr algn="ctr"/>
            <a:r>
              <a:rPr lang="en-US" sz="3200" b="1" dirty="0">
                <a:solidFill>
                  <a:srgbClr val="002060"/>
                </a:solidFill>
                <a:latin typeface="Andalus" pitchFamily="18" charset="-78"/>
                <a:cs typeface="Andalus" pitchFamily="18" charset="-78"/>
              </a:rPr>
              <a:t>Sometimes, they camp for a couple of weeks.</a:t>
            </a:r>
            <a:endParaRPr lang="en-US" sz="3200" b="1" dirty="0">
              <a:solidFill>
                <a:srgbClr val="002060"/>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711" y="381000"/>
            <a:ext cx="8245089" cy="5575012"/>
          </a:xfrm>
          <a:prstGeom prst="rect">
            <a:avLst/>
          </a:prstGeom>
          <a:ln>
            <a:solidFill>
              <a:schemeClr val="tx1"/>
            </a:solidFill>
          </a:ln>
        </p:spPr>
      </p:pic>
    </p:spTree>
    <p:extLst>
      <p:ext uri="{BB962C8B-B14F-4D97-AF65-F5344CB8AC3E}">
        <p14:creationId xmlns:p14="http://schemas.microsoft.com/office/powerpoint/2010/main" val="41893124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1863833199"/>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spid="_x0000_s1038"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4114800" y="3043238"/>
                        <a:ext cx="914400" cy="771525"/>
                      </a:xfrm>
                      <a:prstGeom prst="rect">
                        <a:avLst/>
                      </a:prstGeom>
                    </p:spPr>
                  </p:pic>
                </p:oleObj>
              </mc:Fallback>
            </mc:AlternateContent>
          </a:graphicData>
        </a:graphic>
      </p:graphicFrame>
      <p:sp>
        <p:nvSpPr>
          <p:cNvPr id="2" name="TextBox 1"/>
          <p:cNvSpPr txBox="1"/>
          <p:nvPr/>
        </p:nvSpPr>
        <p:spPr>
          <a:xfrm>
            <a:off x="228600" y="5105400"/>
            <a:ext cx="8458200" cy="1200329"/>
          </a:xfrm>
          <a:prstGeom prst="rect">
            <a:avLst/>
          </a:prstGeom>
          <a:noFill/>
          <a:ln>
            <a:solidFill>
              <a:srgbClr val="0070C0"/>
            </a:solidFill>
          </a:ln>
        </p:spPr>
        <p:txBody>
          <a:bodyPr wrap="square" rtlCol="0">
            <a:spAutoFit/>
          </a:bodyPr>
          <a:lstStyle/>
          <a:p>
            <a:pPr algn="ctr"/>
            <a:r>
              <a:rPr lang="en-US" sz="3600" b="1" dirty="0">
                <a:solidFill>
                  <a:srgbClr val="002060"/>
                </a:solidFill>
                <a:latin typeface="Andalus" pitchFamily="18" charset="-78"/>
                <a:cs typeface="Andalus" pitchFamily="18" charset="-78"/>
              </a:rPr>
              <a:t>Men catch snakes and entertain people with snake charming and sell herbal cures.</a:t>
            </a:r>
            <a:endParaRPr lang="en-US" sz="3600" b="1" dirty="0">
              <a:solidFill>
                <a:srgbClr val="002060"/>
              </a:solidFill>
            </a:endParaRPr>
          </a:p>
        </p:txBody>
      </p:sp>
      <p:pic>
        <p:nvPicPr>
          <p:cNvPr id="3" name="Picture 2"/>
          <p:cNvPicPr>
            <a:picLocks noChangeAspect="1"/>
          </p:cNvPicPr>
          <p:nvPr/>
        </p:nvPicPr>
        <p:blipFill rotWithShape="1">
          <a:blip r:embed="rId6" cstate="email">
            <a:extLst>
              <a:ext uri="{28A0092B-C50C-407E-A947-70E740481C1C}">
                <a14:useLocalDpi xmlns:a14="http://schemas.microsoft.com/office/drawing/2010/main"/>
              </a:ext>
            </a:extLst>
          </a:blip>
          <a:srcRect l="5455" t="4394"/>
          <a:stretch/>
        </p:blipFill>
        <p:spPr>
          <a:xfrm>
            <a:off x="1784894" y="228600"/>
            <a:ext cx="5345611" cy="4713514"/>
          </a:xfrm>
          <a:prstGeom prst="rect">
            <a:avLst/>
          </a:prstGeom>
        </p:spPr>
      </p:pic>
    </p:spTree>
    <p:extLst>
      <p:ext uri="{BB962C8B-B14F-4D97-AF65-F5344CB8AC3E}">
        <p14:creationId xmlns:p14="http://schemas.microsoft.com/office/powerpoint/2010/main" val="20922454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32442" y="5276671"/>
            <a:ext cx="8016658" cy="1200329"/>
          </a:xfrm>
          <a:prstGeom prst="rect">
            <a:avLst/>
          </a:prstGeom>
          <a:noFill/>
          <a:ln>
            <a:solidFill>
              <a:srgbClr val="0070C0"/>
            </a:solidFill>
          </a:ln>
        </p:spPr>
        <p:txBody>
          <a:bodyPr wrap="square" rtlCol="0">
            <a:spAutoFit/>
          </a:bodyPr>
          <a:lstStyle/>
          <a:p>
            <a:pPr algn="ctr"/>
            <a:r>
              <a:rPr lang="en-US" sz="3600" b="1" dirty="0">
                <a:solidFill>
                  <a:srgbClr val="002060"/>
                </a:solidFill>
                <a:latin typeface="Andalus" pitchFamily="18" charset="-78"/>
                <a:cs typeface="Andalus" pitchFamily="18" charset="-78"/>
              </a:rPr>
              <a:t>Women go from door to door to sell bangles, cosmetics and other things.</a:t>
            </a:r>
            <a:endParaRPr lang="en-US" sz="3600" b="1" dirty="0">
              <a:solidFill>
                <a:srgbClr val="002060"/>
              </a:solidFill>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317" t="30165" r="317"/>
          <a:stretch/>
        </p:blipFill>
        <p:spPr>
          <a:xfrm>
            <a:off x="532442" y="381000"/>
            <a:ext cx="8016658" cy="4789357"/>
          </a:xfrm>
          <a:prstGeom prst="rect">
            <a:avLst/>
          </a:prstGeom>
          <a:ln>
            <a:solidFill>
              <a:schemeClr val="bg1"/>
            </a:solidFill>
          </a:ln>
        </p:spPr>
      </p:pic>
    </p:spTree>
    <p:extLst>
      <p:ext uri="{BB962C8B-B14F-4D97-AF65-F5344CB8AC3E}">
        <p14:creationId xmlns:p14="http://schemas.microsoft.com/office/powerpoint/2010/main" val="33229754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99184" y="5552182"/>
            <a:ext cx="7894403" cy="954107"/>
          </a:xfrm>
          <a:prstGeom prst="rect">
            <a:avLst/>
          </a:prstGeom>
          <a:noFill/>
          <a:ln>
            <a:solidFill>
              <a:srgbClr val="0070C0"/>
            </a:solidFill>
          </a:ln>
        </p:spPr>
        <p:txBody>
          <a:bodyPr wrap="square" rtlCol="0">
            <a:spAutoFit/>
          </a:bodyPr>
          <a:lstStyle/>
          <a:p>
            <a:pPr algn="ctr"/>
            <a:r>
              <a:rPr lang="en-US" sz="2800" b="1" dirty="0">
                <a:solidFill>
                  <a:srgbClr val="002060"/>
                </a:solidFill>
                <a:latin typeface="Book Antiqua" pitchFamily="18" charset="0"/>
                <a:cs typeface="Andalus" pitchFamily="18" charset="-78"/>
              </a:rPr>
              <a:t>They also try to heal pains of old people often by sucking out blood from their body</a:t>
            </a:r>
            <a:r>
              <a:rPr lang="en-US" sz="2800" b="1" dirty="0" smtClean="0">
                <a:solidFill>
                  <a:srgbClr val="002060"/>
                </a:solidFill>
                <a:latin typeface="Book Antiqua" pitchFamily="18" charset="0"/>
                <a:cs typeface="Andalus" pitchFamily="18" charset="-78"/>
              </a:rPr>
              <a:t>.</a:t>
            </a:r>
            <a:endParaRPr lang="en-US" sz="2800" b="1" dirty="0">
              <a:solidFill>
                <a:srgbClr val="002060"/>
              </a:solidFill>
              <a:latin typeface="Book Antiqu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9185" y="533400"/>
            <a:ext cx="7894402" cy="4876800"/>
          </a:xfrm>
          <a:prstGeom prst="rect">
            <a:avLst/>
          </a:prstGeom>
          <a:ln>
            <a:solidFill>
              <a:schemeClr val="tx1"/>
            </a:solidFill>
          </a:ln>
        </p:spPr>
      </p:pic>
    </p:spTree>
    <p:extLst>
      <p:ext uri="{BB962C8B-B14F-4D97-AF65-F5344CB8AC3E}">
        <p14:creationId xmlns:p14="http://schemas.microsoft.com/office/powerpoint/2010/main" val="40972706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45293" y="5562600"/>
            <a:ext cx="8236864" cy="1077218"/>
          </a:xfrm>
          <a:prstGeom prst="rect">
            <a:avLst/>
          </a:prstGeom>
          <a:noFill/>
          <a:ln>
            <a:solidFill>
              <a:srgbClr val="0070C0"/>
            </a:solidFill>
          </a:ln>
        </p:spPr>
        <p:txBody>
          <a:bodyPr wrap="square" rtlCol="0">
            <a:spAutoFit/>
          </a:bodyPr>
          <a:lstStyle/>
          <a:p>
            <a:pPr algn="ctr"/>
            <a:r>
              <a:rPr lang="en-US" sz="3200" b="1" dirty="0">
                <a:solidFill>
                  <a:srgbClr val="002060"/>
                </a:solidFill>
                <a:latin typeface="Andalus" pitchFamily="18" charset="-78"/>
                <a:cs typeface="Andalus" pitchFamily="18" charset="-78"/>
              </a:rPr>
              <a:t>Many villagers believe in the magical power of the gypsies .</a:t>
            </a:r>
            <a:endParaRPr lang="en-US" sz="3200" b="1" dirty="0">
              <a:solidFill>
                <a:srgbClr val="002060"/>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l="20164" b="12170"/>
          <a:stretch/>
        </p:blipFill>
        <p:spPr>
          <a:xfrm>
            <a:off x="545293" y="228600"/>
            <a:ext cx="8236863" cy="5257800"/>
          </a:xfrm>
          <a:prstGeom prst="rect">
            <a:avLst/>
          </a:prstGeom>
          <a:ln>
            <a:solidFill>
              <a:schemeClr val="tx1"/>
            </a:solidFill>
          </a:ln>
        </p:spPr>
      </p:pic>
    </p:spTree>
    <p:extLst>
      <p:ext uri="{BB962C8B-B14F-4D97-AF65-F5344CB8AC3E}">
        <p14:creationId xmlns:p14="http://schemas.microsoft.com/office/powerpoint/2010/main" val="14099108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47700" y="5638800"/>
            <a:ext cx="8001000" cy="1077218"/>
          </a:xfrm>
          <a:prstGeom prst="rect">
            <a:avLst/>
          </a:prstGeom>
          <a:noFill/>
          <a:ln>
            <a:solidFill>
              <a:srgbClr val="0070C0"/>
            </a:solidFill>
          </a:ln>
        </p:spPr>
        <p:txBody>
          <a:bodyPr wrap="square" rtlCol="0">
            <a:spAutoFit/>
          </a:bodyPr>
          <a:lstStyle/>
          <a:p>
            <a:pPr algn="ctr"/>
            <a:r>
              <a:rPr lang="en-US" sz="3200" b="1" dirty="0">
                <a:solidFill>
                  <a:srgbClr val="002060"/>
                </a:solidFill>
                <a:latin typeface="Andalus" pitchFamily="18" charset="-78"/>
                <a:cs typeface="Andalus" pitchFamily="18" charset="-78"/>
              </a:rPr>
              <a:t>They can </a:t>
            </a:r>
            <a:r>
              <a:rPr lang="en-US" sz="3200" b="1" dirty="0" smtClean="0">
                <a:solidFill>
                  <a:srgbClr val="002060"/>
                </a:solidFill>
                <a:latin typeface="Andalus" pitchFamily="18" charset="-78"/>
                <a:cs typeface="Andalus" pitchFamily="18" charset="-78"/>
              </a:rPr>
              <a:t>make an </a:t>
            </a:r>
            <a:r>
              <a:rPr lang="en-US" sz="3200" b="1" dirty="0">
                <a:solidFill>
                  <a:srgbClr val="002060"/>
                </a:solidFill>
                <a:latin typeface="Andalus" pitchFamily="18" charset="-78"/>
                <a:cs typeface="Andalus" pitchFamily="18" charset="-78"/>
              </a:rPr>
              <a:t>evil spirit leave someone's body by magic or special Power</a:t>
            </a:r>
            <a:r>
              <a:rPr lang="en-US" sz="2800" dirty="0">
                <a:solidFill>
                  <a:srgbClr val="002060"/>
                </a:solidFill>
              </a:rPr>
              <a:t>s</a:t>
            </a:r>
            <a:r>
              <a:rPr lang="en-US" sz="2800" b="1" dirty="0">
                <a:solidFill>
                  <a:srgbClr val="002060"/>
                </a:solidFill>
              </a:rPr>
              <a:t>.</a:t>
            </a:r>
            <a:endParaRPr lang="en-US" sz="3200" b="1" dirty="0">
              <a:solidFill>
                <a:srgbClr val="00206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7700" y="304800"/>
            <a:ext cx="8001000" cy="5238750"/>
          </a:xfrm>
          <a:prstGeom prst="rect">
            <a:avLst/>
          </a:prstGeom>
          <a:ln>
            <a:solidFill>
              <a:schemeClr val="tx1"/>
            </a:solidFill>
          </a:ln>
        </p:spPr>
      </p:pic>
    </p:spTree>
    <p:extLst>
      <p:ext uri="{BB962C8B-B14F-4D97-AF65-F5344CB8AC3E}">
        <p14:creationId xmlns:p14="http://schemas.microsoft.com/office/powerpoint/2010/main" val="297524936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5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62000" y="3087231"/>
            <a:ext cx="7772400" cy="2246769"/>
          </a:xfrm>
          <a:prstGeom prst="rect">
            <a:avLst/>
          </a:prstGeom>
          <a:noFill/>
          <a:ln>
            <a:solidFill>
              <a:schemeClr val="tx1"/>
            </a:solidFill>
          </a:ln>
        </p:spPr>
        <p:txBody>
          <a:bodyPr wrap="square" rtlCol="0">
            <a:spAutoFit/>
          </a:bodyPr>
          <a:lstStyle/>
          <a:p>
            <a:r>
              <a:rPr lang="en-US" sz="2800" b="1" dirty="0">
                <a:latin typeface="Book Antiqua" pitchFamily="18" charset="0"/>
              </a:rPr>
              <a:t>1 Who are river gypsies?</a:t>
            </a:r>
          </a:p>
          <a:p>
            <a:r>
              <a:rPr lang="en-US" sz="2800" b="1" dirty="0">
                <a:latin typeface="Book Antiqua" pitchFamily="18" charset="0"/>
              </a:rPr>
              <a:t>2 How do they live?</a:t>
            </a:r>
          </a:p>
          <a:p>
            <a:r>
              <a:rPr lang="en-US" sz="2800" b="1" dirty="0">
                <a:latin typeface="Book Antiqua" pitchFamily="18" charset="0"/>
              </a:rPr>
              <a:t>3 What do river gypsies do in winter?</a:t>
            </a:r>
          </a:p>
          <a:p>
            <a:r>
              <a:rPr lang="en-US" sz="2800" b="1" dirty="0">
                <a:latin typeface="Book Antiqua" pitchFamily="18" charset="0"/>
              </a:rPr>
              <a:t>4 What do river gypsy men do for a living?</a:t>
            </a:r>
          </a:p>
          <a:p>
            <a:r>
              <a:rPr lang="en-US" sz="2800" b="1" dirty="0">
                <a:latin typeface="Book Antiqua" pitchFamily="18" charset="0"/>
              </a:rPr>
              <a:t>5 What do river gypsy women do for a living?</a:t>
            </a:r>
          </a:p>
        </p:txBody>
      </p:sp>
      <p:sp>
        <p:nvSpPr>
          <p:cNvPr id="3" name="Down Arrow Callout 2"/>
          <p:cNvSpPr/>
          <p:nvPr/>
        </p:nvSpPr>
        <p:spPr>
          <a:xfrm>
            <a:off x="762000" y="1410831"/>
            <a:ext cx="7772400" cy="1524000"/>
          </a:xfrm>
          <a:prstGeom prst="downArrowCallout">
            <a:avLst>
              <a:gd name="adj1" fmla="val 53572"/>
              <a:gd name="adj2" fmla="val 64048"/>
              <a:gd name="adj3" fmla="val 25000"/>
              <a:gd name="adj4" fmla="val 58310"/>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smtClean="0">
                <a:latin typeface="Book Antiqua" pitchFamily="18" charset="0"/>
              </a:rPr>
              <a:t>Answer the following questions</a:t>
            </a:r>
            <a:endParaRPr lang="en-US" sz="2800" b="1" dirty="0">
              <a:latin typeface="Book Antiqua" pitchFamily="18" charset="0"/>
            </a:endParaRPr>
          </a:p>
        </p:txBody>
      </p:sp>
    </p:spTree>
    <p:extLst>
      <p:ext uri="{BB962C8B-B14F-4D97-AF65-F5344CB8AC3E}">
        <p14:creationId xmlns:p14="http://schemas.microsoft.com/office/powerpoint/2010/main" val="3576768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33400" y="399157"/>
            <a:ext cx="8077200" cy="6001643"/>
          </a:xfrm>
          <a:prstGeom prst="rect">
            <a:avLst/>
          </a:prstGeom>
          <a:noFill/>
        </p:spPr>
        <p:txBody>
          <a:bodyPr wrap="square" rtlCol="0">
            <a:spAutoFit/>
          </a:bodyPr>
          <a:lstStyle/>
          <a:p>
            <a:pPr>
              <a:tabLst>
                <a:tab pos="406400" algn="l"/>
                <a:tab pos="1379538" algn="l"/>
                <a:tab pos="3657600" algn="l"/>
              </a:tabLst>
            </a:pPr>
            <a:r>
              <a:rPr lang="en-US" sz="2400" b="1" dirty="0">
                <a:latin typeface="Book Antiqua" pitchFamily="18" charset="0"/>
              </a:rPr>
              <a:t>B </a:t>
            </a:r>
            <a:r>
              <a:rPr lang="en-US" sz="2400" b="1" dirty="0" smtClean="0">
                <a:latin typeface="Book Antiqua" pitchFamily="18" charset="0"/>
              </a:rPr>
              <a:t>	Discuss </a:t>
            </a:r>
            <a:r>
              <a:rPr lang="en-US" sz="2400" b="1" dirty="0">
                <a:latin typeface="Book Antiqua" pitchFamily="18" charset="0"/>
              </a:rPr>
              <a:t>with your partner and circle the right </a:t>
            </a:r>
            <a:r>
              <a:rPr lang="en-US" sz="2400" b="1" dirty="0" smtClean="0">
                <a:latin typeface="Book Antiqua" pitchFamily="18" charset="0"/>
              </a:rPr>
              <a:t>answer</a:t>
            </a:r>
            <a:r>
              <a:rPr lang="en-US" sz="2400" b="1" dirty="0">
                <a:latin typeface="Book Antiqua" pitchFamily="18" charset="0"/>
              </a:rPr>
              <a:t>.</a:t>
            </a:r>
          </a:p>
          <a:p>
            <a:pPr lvl="1">
              <a:tabLst>
                <a:tab pos="465138" algn="l"/>
                <a:tab pos="1770063" algn="l"/>
                <a:tab pos="3251200" algn="l"/>
              </a:tabLst>
            </a:pPr>
            <a:r>
              <a:rPr lang="en-US" sz="2400" dirty="0">
                <a:latin typeface="Book Antiqua" pitchFamily="18" charset="0"/>
              </a:rPr>
              <a:t>1 </a:t>
            </a:r>
            <a:r>
              <a:rPr lang="en-US" sz="2400" dirty="0" smtClean="0">
                <a:latin typeface="Book Antiqua" pitchFamily="18" charset="0"/>
              </a:rPr>
              <a:t>The </a:t>
            </a:r>
            <a:r>
              <a:rPr lang="en-US" sz="2400" dirty="0">
                <a:latin typeface="Book Antiqua" pitchFamily="18" charset="0"/>
              </a:rPr>
              <a:t>term ‘ethnic’ is connected with</a:t>
            </a:r>
          </a:p>
          <a:p>
            <a:pPr lvl="1">
              <a:tabLst>
                <a:tab pos="465138" algn="l"/>
                <a:tab pos="1770063" algn="l"/>
                <a:tab pos="3251200" algn="l"/>
              </a:tabLst>
            </a:pPr>
            <a:r>
              <a:rPr lang="en-US" sz="2400" dirty="0" smtClean="0">
                <a:latin typeface="Book Antiqua" pitchFamily="18" charset="0"/>
              </a:rPr>
              <a:t>	a </a:t>
            </a:r>
            <a:r>
              <a:rPr lang="en-US" sz="2400" dirty="0">
                <a:latin typeface="Book Antiqua" pitchFamily="18" charset="0"/>
              </a:rPr>
              <a:t>people. </a:t>
            </a:r>
            <a:r>
              <a:rPr lang="en-US" sz="2400" dirty="0" smtClean="0">
                <a:latin typeface="Book Antiqua" pitchFamily="18" charset="0"/>
              </a:rPr>
              <a:t>		b </a:t>
            </a:r>
            <a:r>
              <a:rPr lang="en-US" sz="2400" dirty="0">
                <a:latin typeface="Book Antiqua" pitchFamily="18" charset="0"/>
              </a:rPr>
              <a:t>plants.</a:t>
            </a:r>
          </a:p>
          <a:p>
            <a:pPr lvl="1">
              <a:tabLst>
                <a:tab pos="465138" algn="l"/>
                <a:tab pos="1770063" algn="l"/>
                <a:tab pos="3251200" algn="l"/>
              </a:tabLst>
            </a:pPr>
            <a:r>
              <a:rPr lang="en-US" sz="2400" dirty="0" smtClean="0">
                <a:latin typeface="Book Antiqua" pitchFamily="18" charset="0"/>
              </a:rPr>
              <a:t>	c </a:t>
            </a:r>
            <a:r>
              <a:rPr lang="en-US" sz="2400" dirty="0">
                <a:latin typeface="Book Antiqua" pitchFamily="18" charset="0"/>
              </a:rPr>
              <a:t>animals. </a:t>
            </a:r>
            <a:r>
              <a:rPr lang="en-US" sz="2400" dirty="0" smtClean="0">
                <a:latin typeface="Book Antiqua" pitchFamily="18" charset="0"/>
              </a:rPr>
              <a:t>	d </a:t>
            </a:r>
            <a:r>
              <a:rPr lang="en-US" sz="2400" dirty="0">
                <a:latin typeface="Book Antiqua" pitchFamily="18" charset="0"/>
              </a:rPr>
              <a:t>fishes.</a:t>
            </a:r>
          </a:p>
          <a:p>
            <a:pPr lvl="1">
              <a:tabLst>
                <a:tab pos="465138" algn="l"/>
                <a:tab pos="1770063" algn="l"/>
                <a:tab pos="3251200" algn="l"/>
              </a:tabLst>
            </a:pPr>
            <a:r>
              <a:rPr lang="en-US" sz="2400" dirty="0">
                <a:latin typeface="Book Antiqua" pitchFamily="18" charset="0"/>
              </a:rPr>
              <a:t>2 </a:t>
            </a:r>
            <a:r>
              <a:rPr lang="en-US" sz="2400" dirty="0" smtClean="0">
                <a:latin typeface="Book Antiqua" pitchFamily="18" charset="0"/>
              </a:rPr>
              <a:t>River </a:t>
            </a:r>
            <a:r>
              <a:rPr lang="en-US" sz="2400" dirty="0">
                <a:latin typeface="Book Antiqua" pitchFamily="18" charset="0"/>
              </a:rPr>
              <a:t>gypsies roam around on their boats </a:t>
            </a:r>
            <a:r>
              <a:rPr lang="en-US" sz="2400" dirty="0" smtClean="0">
                <a:latin typeface="Book Antiqua" pitchFamily="18" charset="0"/>
              </a:rPr>
              <a:t>	about </a:t>
            </a:r>
            <a:r>
              <a:rPr lang="en-US" sz="2400" dirty="0">
                <a:latin typeface="Book Antiqua" pitchFamily="18" charset="0"/>
              </a:rPr>
              <a:t>	</a:t>
            </a:r>
            <a:r>
              <a:rPr lang="en-US" sz="2400" dirty="0" smtClean="0">
                <a:latin typeface="Book Antiqua" pitchFamily="18" charset="0"/>
              </a:rPr>
              <a:t>.......</a:t>
            </a:r>
            <a:r>
              <a:rPr lang="en-US" sz="2400" dirty="0">
                <a:latin typeface="Book Antiqua" pitchFamily="18" charset="0"/>
              </a:rPr>
              <a:t>months a year.</a:t>
            </a:r>
          </a:p>
          <a:p>
            <a:pPr lvl="1">
              <a:tabLst>
                <a:tab pos="465138" algn="l"/>
                <a:tab pos="1770063" algn="l"/>
                <a:tab pos="3251200" algn="l"/>
              </a:tabLst>
            </a:pPr>
            <a:r>
              <a:rPr lang="en-US" sz="2400" dirty="0" smtClean="0">
                <a:latin typeface="Book Antiqua" pitchFamily="18" charset="0"/>
              </a:rPr>
              <a:t>	a </a:t>
            </a:r>
            <a:r>
              <a:rPr lang="en-US" sz="2400" dirty="0">
                <a:latin typeface="Book Antiqua" pitchFamily="18" charset="0"/>
              </a:rPr>
              <a:t>six </a:t>
            </a:r>
            <a:r>
              <a:rPr lang="en-US" sz="2400" dirty="0" smtClean="0">
                <a:latin typeface="Book Antiqua" pitchFamily="18" charset="0"/>
              </a:rPr>
              <a:t>		b </a:t>
            </a:r>
            <a:r>
              <a:rPr lang="en-US" sz="2400" dirty="0">
                <a:latin typeface="Book Antiqua" pitchFamily="18" charset="0"/>
              </a:rPr>
              <a:t>seven</a:t>
            </a:r>
          </a:p>
          <a:p>
            <a:pPr lvl="1">
              <a:tabLst>
                <a:tab pos="465138" algn="l"/>
                <a:tab pos="1770063" algn="l"/>
                <a:tab pos="3251200" algn="l"/>
              </a:tabLst>
            </a:pPr>
            <a:r>
              <a:rPr lang="en-US" sz="2400" dirty="0" smtClean="0">
                <a:latin typeface="Book Antiqua" pitchFamily="18" charset="0"/>
              </a:rPr>
              <a:t>	c </a:t>
            </a:r>
            <a:r>
              <a:rPr lang="en-US" sz="2400" dirty="0">
                <a:latin typeface="Book Antiqua" pitchFamily="18" charset="0"/>
              </a:rPr>
              <a:t>eight </a:t>
            </a:r>
            <a:r>
              <a:rPr lang="en-US" sz="2400" dirty="0" smtClean="0">
                <a:latin typeface="Book Antiqua" pitchFamily="18" charset="0"/>
              </a:rPr>
              <a:t>		d </a:t>
            </a:r>
            <a:r>
              <a:rPr lang="en-US" sz="2400" dirty="0">
                <a:latin typeface="Book Antiqua" pitchFamily="18" charset="0"/>
              </a:rPr>
              <a:t>nine</a:t>
            </a:r>
          </a:p>
          <a:p>
            <a:pPr lvl="1">
              <a:tabLst>
                <a:tab pos="465138" algn="l"/>
                <a:tab pos="1770063" algn="l"/>
                <a:tab pos="3251200" algn="l"/>
              </a:tabLst>
            </a:pPr>
            <a:r>
              <a:rPr lang="en-US" sz="2400" dirty="0">
                <a:latin typeface="Book Antiqua" pitchFamily="18" charset="0"/>
              </a:rPr>
              <a:t>3 </a:t>
            </a:r>
            <a:r>
              <a:rPr lang="en-US" sz="2400" dirty="0" smtClean="0">
                <a:latin typeface="Book Antiqua" pitchFamily="18" charset="0"/>
              </a:rPr>
              <a:t>River </a:t>
            </a:r>
            <a:r>
              <a:rPr lang="en-US" sz="2400" dirty="0">
                <a:latin typeface="Book Antiqua" pitchFamily="18" charset="0"/>
              </a:rPr>
              <a:t>gypsies live in tents in</a:t>
            </a:r>
          </a:p>
          <a:p>
            <a:pPr lvl="1">
              <a:tabLst>
                <a:tab pos="465138" algn="l"/>
                <a:tab pos="1770063" algn="l"/>
                <a:tab pos="3251200" algn="l"/>
              </a:tabLst>
            </a:pPr>
            <a:r>
              <a:rPr lang="en-US" sz="2400" dirty="0" smtClean="0">
                <a:latin typeface="Book Antiqua" pitchFamily="18" charset="0"/>
              </a:rPr>
              <a:t>	a </a:t>
            </a:r>
            <a:r>
              <a:rPr lang="en-US" sz="2400" dirty="0">
                <a:latin typeface="Book Antiqua" pitchFamily="18" charset="0"/>
              </a:rPr>
              <a:t>summer. </a:t>
            </a:r>
            <a:r>
              <a:rPr lang="en-US" sz="2400" dirty="0" smtClean="0">
                <a:latin typeface="Book Antiqua" pitchFamily="18" charset="0"/>
              </a:rPr>
              <a:t>	b </a:t>
            </a:r>
            <a:r>
              <a:rPr lang="en-US" sz="2400" dirty="0">
                <a:latin typeface="Book Antiqua" pitchFamily="18" charset="0"/>
              </a:rPr>
              <a:t>winter.</a:t>
            </a:r>
          </a:p>
          <a:p>
            <a:pPr lvl="1">
              <a:tabLst>
                <a:tab pos="465138" algn="l"/>
                <a:tab pos="1770063" algn="l"/>
                <a:tab pos="3251200" algn="l"/>
              </a:tabLst>
            </a:pPr>
            <a:r>
              <a:rPr lang="en-US" sz="2400" dirty="0" smtClean="0">
                <a:latin typeface="Book Antiqua" pitchFamily="18" charset="0"/>
              </a:rPr>
              <a:t>	c </a:t>
            </a:r>
            <a:r>
              <a:rPr lang="en-US" sz="2400" dirty="0">
                <a:latin typeface="Book Antiqua" pitchFamily="18" charset="0"/>
              </a:rPr>
              <a:t>monsoon. </a:t>
            </a:r>
            <a:r>
              <a:rPr lang="en-US" sz="2400" dirty="0" smtClean="0">
                <a:latin typeface="Book Antiqua" pitchFamily="18" charset="0"/>
              </a:rPr>
              <a:t>	d </a:t>
            </a:r>
            <a:r>
              <a:rPr lang="en-US" sz="2400" dirty="0">
                <a:latin typeface="Book Antiqua" pitchFamily="18" charset="0"/>
              </a:rPr>
              <a:t>spring.</a:t>
            </a:r>
          </a:p>
          <a:p>
            <a:pPr lvl="1">
              <a:tabLst>
                <a:tab pos="465138" algn="l"/>
                <a:tab pos="1770063" algn="l"/>
                <a:tab pos="3251200" algn="l"/>
              </a:tabLst>
            </a:pPr>
            <a:r>
              <a:rPr lang="en-US" sz="2400" dirty="0">
                <a:latin typeface="Book Antiqua" pitchFamily="18" charset="0"/>
              </a:rPr>
              <a:t>4 </a:t>
            </a:r>
            <a:r>
              <a:rPr lang="en-US" sz="2400" dirty="0" smtClean="0">
                <a:latin typeface="Book Antiqua" pitchFamily="18" charset="0"/>
              </a:rPr>
              <a:t>The </a:t>
            </a:r>
            <a:r>
              <a:rPr lang="en-US" sz="2400" dirty="0">
                <a:latin typeface="Book Antiqua" pitchFamily="18" charset="0"/>
              </a:rPr>
              <a:t>term ‘nomadic’ refers to a person</a:t>
            </a:r>
          </a:p>
          <a:p>
            <a:pPr lvl="1">
              <a:tabLst>
                <a:tab pos="465138" algn="l"/>
                <a:tab pos="1770063" algn="l"/>
                <a:tab pos="3251200" algn="l"/>
              </a:tabLst>
            </a:pPr>
            <a:r>
              <a:rPr lang="en-US" sz="2400" dirty="0" smtClean="0">
                <a:latin typeface="Book Antiqua" pitchFamily="18" charset="0"/>
              </a:rPr>
              <a:t>	a </a:t>
            </a:r>
            <a:r>
              <a:rPr lang="en-US" sz="2400" dirty="0">
                <a:latin typeface="Book Antiqua" pitchFamily="18" charset="0"/>
              </a:rPr>
              <a:t>living permanently at a place. </a:t>
            </a:r>
            <a:endParaRPr lang="en-US" sz="2400" dirty="0" smtClean="0">
              <a:latin typeface="Book Antiqua" pitchFamily="18" charset="0"/>
            </a:endParaRPr>
          </a:p>
          <a:p>
            <a:pPr lvl="1">
              <a:tabLst>
                <a:tab pos="465138" algn="l"/>
                <a:tab pos="1770063" algn="l"/>
                <a:tab pos="3251200" algn="l"/>
              </a:tabLst>
            </a:pPr>
            <a:r>
              <a:rPr lang="en-US" sz="2400" dirty="0">
                <a:latin typeface="Book Antiqua" pitchFamily="18" charset="0"/>
              </a:rPr>
              <a:t>	</a:t>
            </a:r>
            <a:r>
              <a:rPr lang="en-US" sz="2400" dirty="0" smtClean="0">
                <a:latin typeface="Book Antiqua" pitchFamily="18" charset="0"/>
              </a:rPr>
              <a:t>b </a:t>
            </a:r>
            <a:r>
              <a:rPr lang="en-US" sz="2400" dirty="0">
                <a:latin typeface="Book Antiqua" pitchFamily="18" charset="0"/>
              </a:rPr>
              <a:t>travelling from place to place.</a:t>
            </a:r>
          </a:p>
          <a:p>
            <a:pPr lvl="1">
              <a:tabLst>
                <a:tab pos="465138" algn="l"/>
                <a:tab pos="1770063" algn="l"/>
                <a:tab pos="3251200" algn="l"/>
              </a:tabLst>
            </a:pPr>
            <a:r>
              <a:rPr lang="en-US" sz="2400" dirty="0" smtClean="0">
                <a:latin typeface="Book Antiqua" pitchFamily="18" charset="0"/>
              </a:rPr>
              <a:t>	c </a:t>
            </a:r>
            <a:r>
              <a:rPr lang="en-US" sz="2400" dirty="0">
                <a:latin typeface="Book Antiqua" pitchFamily="18" charset="0"/>
              </a:rPr>
              <a:t>living in one's own house. </a:t>
            </a:r>
            <a:endParaRPr lang="en-US" sz="2400" dirty="0" smtClean="0">
              <a:latin typeface="Book Antiqua" pitchFamily="18" charset="0"/>
            </a:endParaRPr>
          </a:p>
          <a:p>
            <a:pPr lvl="1">
              <a:tabLst>
                <a:tab pos="465138" algn="l"/>
                <a:tab pos="1770063" algn="l"/>
                <a:tab pos="3251200" algn="l"/>
              </a:tabLst>
            </a:pPr>
            <a:r>
              <a:rPr lang="en-US" sz="2400" dirty="0">
                <a:latin typeface="Book Antiqua" pitchFamily="18" charset="0"/>
              </a:rPr>
              <a:t>	</a:t>
            </a:r>
            <a:r>
              <a:rPr lang="en-US" sz="2400" dirty="0" smtClean="0">
                <a:latin typeface="Book Antiqua" pitchFamily="18" charset="0"/>
              </a:rPr>
              <a:t>d </a:t>
            </a:r>
            <a:r>
              <a:rPr lang="en-US" sz="2400" dirty="0">
                <a:latin typeface="Book Antiqua" pitchFamily="18" charset="0"/>
              </a:rPr>
              <a:t>living in a rented house.</a:t>
            </a:r>
          </a:p>
        </p:txBody>
      </p:sp>
      <p:sp>
        <p:nvSpPr>
          <p:cNvPr id="3" name="Oval 2"/>
          <p:cNvSpPr/>
          <p:nvPr/>
        </p:nvSpPr>
        <p:spPr>
          <a:xfrm>
            <a:off x="1019628" y="1237351"/>
            <a:ext cx="297543" cy="297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015998" y="3058894"/>
            <a:ext cx="297543" cy="297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023256" y="5217895"/>
            <a:ext cx="297543" cy="297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02743" y="3751951"/>
            <a:ext cx="297543" cy="297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1097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16305113"/>
              </p:ext>
            </p:extLst>
          </p:nvPr>
        </p:nvGraphicFramePr>
        <p:xfrm>
          <a:off x="304800" y="3581400"/>
          <a:ext cx="8686800" cy="2225040"/>
        </p:xfrm>
        <a:graphic>
          <a:graphicData uri="http://schemas.openxmlformats.org/drawingml/2006/table">
            <a:tbl>
              <a:tblPr firstRow="1" bandRow="1">
                <a:tableStyleId>{5940675A-B579-460E-94D1-54222C63F5DA}</a:tableStyleId>
              </a:tblPr>
              <a:tblGrid>
                <a:gridCol w="4303552"/>
                <a:gridCol w="4383248"/>
              </a:tblGrid>
              <a:tr h="370840">
                <a:tc>
                  <a:txBody>
                    <a:bodyPr/>
                    <a:lstStyle/>
                    <a:p>
                      <a:r>
                        <a:rPr lang="en-US" sz="2800" dirty="0" smtClean="0">
                          <a:latin typeface="Andalus" pitchFamily="18" charset="-78"/>
                          <a:cs typeface="Andalus" pitchFamily="18" charset="-78"/>
                        </a:rPr>
                        <a:t>Senior Lecturer</a:t>
                      </a:r>
                    </a:p>
                    <a:p>
                      <a:r>
                        <a:rPr lang="en-US" sz="2800" dirty="0" smtClean="0">
                          <a:latin typeface="Andalus" pitchFamily="18" charset="-78"/>
                          <a:cs typeface="Andalus" pitchFamily="18" charset="-78"/>
                        </a:rPr>
                        <a:t>Department of English</a:t>
                      </a:r>
                    </a:p>
                    <a:p>
                      <a:r>
                        <a:rPr lang="en-US" sz="2800" dirty="0" smtClean="0">
                          <a:latin typeface="Andalus" pitchFamily="18" charset="-78"/>
                          <a:cs typeface="Andalus" pitchFamily="18" charset="-78"/>
                        </a:rPr>
                        <a:t>Campus-5</a:t>
                      </a:r>
                    </a:p>
                    <a:p>
                      <a:r>
                        <a:rPr lang="en-US" sz="2800" dirty="0" smtClean="0">
                          <a:latin typeface="Andalus" pitchFamily="18" charset="-78"/>
                          <a:cs typeface="Andalus" pitchFamily="18" charset="-78"/>
                        </a:rPr>
                        <a:t>Cambrian School</a:t>
                      </a:r>
                      <a:r>
                        <a:rPr lang="en-US" sz="2800" baseline="0" dirty="0" smtClean="0">
                          <a:latin typeface="Andalus" pitchFamily="18" charset="-78"/>
                          <a:cs typeface="Andalus" pitchFamily="18" charset="-78"/>
                        </a:rPr>
                        <a:t> &amp; College, Dhaka</a:t>
                      </a:r>
                      <a:endParaRPr lang="en-US" sz="2800" dirty="0">
                        <a:latin typeface="Andalus" pitchFamily="18" charset="-78"/>
                        <a:cs typeface="Andalus" pitchFamily="18" charset="-78"/>
                      </a:endParaRPr>
                    </a:p>
                  </a:txBody>
                  <a:tcPr/>
                </a:tc>
                <a:tc>
                  <a:txBody>
                    <a:bodyPr/>
                    <a:lstStyle/>
                    <a:p>
                      <a:endParaRPr lang="en-US" sz="2800" dirty="0" smtClean="0">
                        <a:latin typeface="Andalus" pitchFamily="18" charset="-78"/>
                        <a:cs typeface="Andalus" pitchFamily="18" charset="-78"/>
                      </a:endParaRPr>
                    </a:p>
                    <a:p>
                      <a:r>
                        <a:rPr lang="en-US" sz="2800" dirty="0" smtClean="0">
                          <a:latin typeface="Andalus" pitchFamily="18" charset="-78"/>
                          <a:cs typeface="Andalus" pitchFamily="18" charset="-78"/>
                        </a:rPr>
                        <a:t>Class-8 </a:t>
                      </a:r>
                    </a:p>
                    <a:p>
                      <a:r>
                        <a:rPr lang="en-US" sz="2800" dirty="0" smtClean="0">
                          <a:latin typeface="Andalus" pitchFamily="18" charset="-78"/>
                          <a:cs typeface="Andalus" pitchFamily="18" charset="-78"/>
                        </a:rPr>
                        <a:t>English First Paper</a:t>
                      </a:r>
                      <a:endParaRPr lang="en-US" sz="2800" dirty="0">
                        <a:latin typeface="Andalus" pitchFamily="18" charset="-78"/>
                        <a:cs typeface="Andalus" pitchFamily="18" charset="-78"/>
                      </a:endParaRPr>
                    </a:p>
                  </a:txBody>
                  <a:tcPr/>
                </a:tc>
              </a:tr>
            </a:tbl>
          </a:graphicData>
        </a:graphic>
      </p:graphicFrame>
      <p:sp>
        <p:nvSpPr>
          <p:cNvPr id="3" name="TextBox 2"/>
          <p:cNvSpPr txBox="1"/>
          <p:nvPr/>
        </p:nvSpPr>
        <p:spPr>
          <a:xfrm>
            <a:off x="304800" y="995065"/>
            <a:ext cx="8686800" cy="923330"/>
          </a:xfrm>
          <a:prstGeom prst="rect">
            <a:avLst/>
          </a:prstGeom>
          <a:noFill/>
          <a:ln>
            <a:solidFill>
              <a:schemeClr val="tx1"/>
            </a:solidFill>
          </a:ln>
        </p:spPr>
        <p:txBody>
          <a:bodyPr wrap="square" rtlCol="0">
            <a:spAutoFit/>
          </a:bodyPr>
          <a:lstStyle/>
          <a:p>
            <a:pPr algn="ctr"/>
            <a:r>
              <a:rPr lang="en-US" sz="5400" b="1" dirty="0" smtClean="0">
                <a:latin typeface="Andalus" pitchFamily="18" charset="-78"/>
                <a:cs typeface="Andalus" pitchFamily="18" charset="-78"/>
              </a:rPr>
              <a:t>Introduction</a:t>
            </a:r>
            <a:endParaRPr lang="en-US" sz="5400" b="1" dirty="0">
              <a:latin typeface="Andalus" pitchFamily="18" charset="-78"/>
              <a:cs typeface="Andalus" pitchFamily="18" charset="-78"/>
            </a:endParaRPr>
          </a:p>
        </p:txBody>
      </p:sp>
      <p:sp>
        <p:nvSpPr>
          <p:cNvPr id="4" name="TextBox 3"/>
          <p:cNvSpPr txBox="1"/>
          <p:nvPr/>
        </p:nvSpPr>
        <p:spPr>
          <a:xfrm>
            <a:off x="304800" y="2454755"/>
            <a:ext cx="8686800" cy="830997"/>
          </a:xfrm>
          <a:prstGeom prst="rect">
            <a:avLst/>
          </a:prstGeom>
          <a:noFill/>
          <a:ln>
            <a:solidFill>
              <a:schemeClr val="tx1"/>
            </a:solidFill>
          </a:ln>
        </p:spPr>
        <p:txBody>
          <a:bodyPr wrap="square" rtlCol="0">
            <a:spAutoFit/>
          </a:bodyPr>
          <a:lstStyle/>
          <a:p>
            <a:pPr algn="ctr"/>
            <a:r>
              <a:rPr lang="en-US" sz="4800" b="1" dirty="0" err="1" smtClean="0">
                <a:latin typeface="Andalus" pitchFamily="18" charset="-78"/>
                <a:cs typeface="Andalus" pitchFamily="18" charset="-78"/>
              </a:rPr>
              <a:t>Md</a:t>
            </a:r>
            <a:r>
              <a:rPr lang="en-US" sz="4800" b="1" dirty="0" smtClean="0">
                <a:latin typeface="Andalus" pitchFamily="18" charset="-78"/>
                <a:cs typeface="Andalus" pitchFamily="18" charset="-78"/>
              </a:rPr>
              <a:t> </a:t>
            </a:r>
            <a:r>
              <a:rPr lang="en-US" sz="4800" b="1" dirty="0" err="1" smtClean="0">
                <a:latin typeface="Andalus" pitchFamily="18" charset="-78"/>
                <a:cs typeface="Andalus" pitchFamily="18" charset="-78"/>
              </a:rPr>
              <a:t>Hasan</a:t>
            </a:r>
            <a:r>
              <a:rPr lang="en-US" sz="4800" b="1" dirty="0" smtClean="0">
                <a:latin typeface="Andalus" pitchFamily="18" charset="-78"/>
                <a:cs typeface="Andalus" pitchFamily="18" charset="-78"/>
              </a:rPr>
              <a:t> </a:t>
            </a:r>
            <a:r>
              <a:rPr lang="en-US" sz="4800" b="1" dirty="0" err="1" smtClean="0">
                <a:latin typeface="Andalus" pitchFamily="18" charset="-78"/>
                <a:cs typeface="Andalus" pitchFamily="18" charset="-78"/>
              </a:rPr>
              <a:t>Hafizur</a:t>
            </a:r>
            <a:r>
              <a:rPr lang="en-US" sz="4800" b="1" dirty="0" smtClean="0">
                <a:latin typeface="Andalus" pitchFamily="18" charset="-78"/>
                <a:cs typeface="Andalus" pitchFamily="18" charset="-78"/>
              </a:rPr>
              <a:t> </a:t>
            </a:r>
            <a:r>
              <a:rPr lang="en-US" sz="4800" b="1" dirty="0" err="1" smtClean="0">
                <a:latin typeface="Andalus" pitchFamily="18" charset="-78"/>
                <a:cs typeface="Andalus" pitchFamily="18" charset="-78"/>
              </a:rPr>
              <a:t>Rahman</a:t>
            </a:r>
            <a:endParaRPr lang="en-US" sz="4800" b="1" dirty="0">
              <a:latin typeface="Andalus" pitchFamily="18" charset="-78"/>
              <a:cs typeface="Andalus" pitchFamily="18" charset="-78"/>
            </a:endParaRPr>
          </a:p>
        </p:txBody>
      </p:sp>
    </p:spTree>
    <p:extLst>
      <p:ext uri="{BB962C8B-B14F-4D97-AF65-F5344CB8AC3E}">
        <p14:creationId xmlns:p14="http://schemas.microsoft.com/office/powerpoint/2010/main" val="38250891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53571" y="762000"/>
            <a:ext cx="8305800" cy="4893647"/>
          </a:xfrm>
          <a:prstGeom prst="rect">
            <a:avLst/>
          </a:prstGeom>
          <a:noFill/>
        </p:spPr>
        <p:txBody>
          <a:bodyPr wrap="square" rtlCol="0">
            <a:spAutoFit/>
          </a:bodyPr>
          <a:lstStyle/>
          <a:p>
            <a:pPr>
              <a:tabLst>
                <a:tab pos="406400" algn="l"/>
              </a:tabLst>
            </a:pPr>
            <a:r>
              <a:rPr lang="en-US" sz="2400" b="1" dirty="0">
                <a:latin typeface="Book Antiqua" pitchFamily="18" charset="0"/>
              </a:rPr>
              <a:t>C </a:t>
            </a:r>
            <a:r>
              <a:rPr lang="en-US" sz="2400" b="1" dirty="0" smtClean="0">
                <a:latin typeface="Book Antiqua" pitchFamily="18" charset="0"/>
              </a:rPr>
              <a:t>	Listen </a:t>
            </a:r>
            <a:r>
              <a:rPr lang="en-US" sz="2400" b="1" dirty="0">
                <a:latin typeface="Book Antiqua" pitchFamily="18" charset="0"/>
              </a:rPr>
              <a:t>to the teacher/CD and fill in the following gaps </a:t>
            </a:r>
            <a:r>
              <a:rPr lang="en-US" sz="2400" b="1" dirty="0" smtClean="0">
                <a:latin typeface="Book Antiqua" pitchFamily="18" charset="0"/>
              </a:rPr>
              <a:t>	with </a:t>
            </a:r>
            <a:r>
              <a:rPr lang="en-US" sz="2400" b="1" dirty="0">
                <a:latin typeface="Book Antiqua" pitchFamily="18" charset="0"/>
              </a:rPr>
              <a:t>right word/s</a:t>
            </a:r>
            <a:r>
              <a:rPr lang="en-US" sz="2400" b="1" dirty="0" smtClean="0">
                <a:latin typeface="Book Antiqua" pitchFamily="18" charset="0"/>
              </a:rPr>
              <a:t>.</a:t>
            </a:r>
          </a:p>
          <a:p>
            <a:pPr>
              <a:tabLst>
                <a:tab pos="406400" algn="l"/>
              </a:tabLst>
            </a:pPr>
            <a:endParaRPr lang="en-US" sz="2400" b="1" dirty="0">
              <a:latin typeface="Book Antiqua" pitchFamily="18" charset="0"/>
            </a:endParaRPr>
          </a:p>
          <a:p>
            <a:pPr>
              <a:tabLst>
                <a:tab pos="406400" algn="l"/>
              </a:tabLst>
            </a:pPr>
            <a:r>
              <a:rPr lang="nl-NL" sz="2400" b="1" dirty="0" smtClean="0">
                <a:latin typeface="Book Antiqua" pitchFamily="18" charset="0"/>
              </a:rPr>
              <a:t>	U7</a:t>
            </a:r>
            <a:r>
              <a:rPr lang="nl-NL" sz="2400" b="1" dirty="0">
                <a:latin typeface="Book Antiqua" pitchFamily="18" charset="0"/>
              </a:rPr>
              <a:t>, L3 C Listening text: </a:t>
            </a:r>
            <a:r>
              <a:rPr lang="nl-NL" sz="2400" b="1" dirty="0" smtClean="0">
                <a:latin typeface="Book Antiqua" pitchFamily="18" charset="0"/>
              </a:rPr>
              <a:t>6</a:t>
            </a:r>
          </a:p>
          <a:p>
            <a:pPr>
              <a:tabLst>
                <a:tab pos="406400" algn="l"/>
              </a:tabLst>
            </a:pPr>
            <a:endParaRPr lang="nl-NL" sz="2400" b="1" dirty="0">
              <a:latin typeface="Book Antiqua" pitchFamily="18" charset="0"/>
            </a:endParaRPr>
          </a:p>
          <a:p>
            <a:pPr>
              <a:tabLst>
                <a:tab pos="406400" algn="l"/>
              </a:tabLst>
            </a:pPr>
            <a:r>
              <a:rPr lang="en-US" sz="2400" b="1" dirty="0">
                <a:latin typeface="Book Antiqua" pitchFamily="18" charset="0"/>
              </a:rPr>
              <a:t>1 </a:t>
            </a:r>
            <a:r>
              <a:rPr lang="en-US" sz="2400" b="1" dirty="0" smtClean="0">
                <a:latin typeface="Book Antiqua" pitchFamily="18" charset="0"/>
              </a:rPr>
              <a:t>	The </a:t>
            </a:r>
            <a:r>
              <a:rPr lang="en-US" sz="2400" b="1" dirty="0">
                <a:latin typeface="Book Antiqua" pitchFamily="18" charset="0"/>
              </a:rPr>
              <a:t>river gypsies are among the Nation's ---------------- </a:t>
            </a:r>
            <a:r>
              <a:rPr lang="en-US" sz="2400" b="1" dirty="0" smtClean="0">
                <a:latin typeface="Book Antiqua" pitchFamily="18" charset="0"/>
              </a:rPr>
              <a:t>	groups</a:t>
            </a:r>
            <a:r>
              <a:rPr lang="en-US" sz="2400" b="1" dirty="0">
                <a:latin typeface="Book Antiqua" pitchFamily="18" charset="0"/>
              </a:rPr>
              <a:t>.</a:t>
            </a:r>
          </a:p>
          <a:p>
            <a:pPr>
              <a:tabLst>
                <a:tab pos="406400" algn="l"/>
              </a:tabLst>
            </a:pPr>
            <a:r>
              <a:rPr lang="en-US" sz="2400" b="1" dirty="0">
                <a:latin typeface="Book Antiqua" pitchFamily="18" charset="0"/>
              </a:rPr>
              <a:t>2 </a:t>
            </a:r>
            <a:r>
              <a:rPr lang="en-US" sz="2400" b="1" dirty="0" smtClean="0">
                <a:latin typeface="Book Antiqua" pitchFamily="18" charset="0"/>
              </a:rPr>
              <a:t>	A </a:t>
            </a:r>
            <a:r>
              <a:rPr lang="en-US" sz="2400" b="1" dirty="0">
                <a:latin typeface="Book Antiqua" pitchFamily="18" charset="0"/>
              </a:rPr>
              <a:t>2007 report said --------------- percent live below the </a:t>
            </a:r>
            <a:r>
              <a:rPr lang="en-US" sz="2400" b="1" dirty="0" smtClean="0">
                <a:latin typeface="Book Antiqua" pitchFamily="18" charset="0"/>
              </a:rPr>
              <a:t>	poverty </a:t>
            </a:r>
            <a:r>
              <a:rPr lang="en-US" sz="2400" b="1" dirty="0">
                <a:latin typeface="Book Antiqua" pitchFamily="18" charset="0"/>
              </a:rPr>
              <a:t>line.</a:t>
            </a:r>
          </a:p>
          <a:p>
            <a:pPr>
              <a:tabLst>
                <a:tab pos="406400" algn="l"/>
              </a:tabLst>
            </a:pPr>
            <a:r>
              <a:rPr lang="en-US" sz="2400" b="1" dirty="0">
                <a:latin typeface="Book Antiqua" pitchFamily="18" charset="0"/>
              </a:rPr>
              <a:t>3 </a:t>
            </a:r>
            <a:r>
              <a:rPr lang="en-US" sz="2400" b="1" dirty="0" smtClean="0">
                <a:latin typeface="Book Antiqua" pitchFamily="18" charset="0"/>
              </a:rPr>
              <a:t>	Only </a:t>
            </a:r>
            <a:r>
              <a:rPr lang="en-US" sz="2400" b="1" dirty="0">
                <a:latin typeface="Book Antiqua" pitchFamily="18" charset="0"/>
              </a:rPr>
              <a:t>2 percent of gypsy children are given primary </a:t>
            </a:r>
            <a:r>
              <a:rPr lang="en-US" sz="2400" b="1" dirty="0" smtClean="0">
                <a:latin typeface="Book Antiqua" pitchFamily="18" charset="0"/>
              </a:rPr>
              <a:t>----.</a:t>
            </a:r>
            <a:endParaRPr lang="en-US" sz="2400" b="1" dirty="0">
              <a:latin typeface="Book Antiqua" pitchFamily="18" charset="0"/>
            </a:endParaRPr>
          </a:p>
          <a:p>
            <a:pPr>
              <a:tabLst>
                <a:tab pos="406400" algn="l"/>
              </a:tabLst>
            </a:pPr>
            <a:r>
              <a:rPr lang="en-US" sz="2400" b="1" dirty="0">
                <a:latin typeface="Book Antiqua" pitchFamily="18" charset="0"/>
              </a:rPr>
              <a:t>4 </a:t>
            </a:r>
            <a:r>
              <a:rPr lang="en-US" sz="2400" b="1" dirty="0" smtClean="0">
                <a:latin typeface="Book Antiqua" pitchFamily="18" charset="0"/>
              </a:rPr>
              <a:t>	Most </a:t>
            </a:r>
            <a:r>
              <a:rPr lang="en-US" sz="2400" b="1" dirty="0">
                <a:latin typeface="Book Antiqua" pitchFamily="18" charset="0"/>
              </a:rPr>
              <a:t>gypsy children travel with their parents for an </a:t>
            </a:r>
            <a:r>
              <a:rPr lang="en-US" sz="2400" b="1" dirty="0" smtClean="0">
                <a:latin typeface="Book Antiqua" pitchFamily="18" charset="0"/>
              </a:rPr>
              <a:t>---- 	8 </a:t>
            </a:r>
            <a:r>
              <a:rPr lang="en-US" sz="2400" b="1" dirty="0">
                <a:latin typeface="Book Antiqua" pitchFamily="18" charset="0"/>
              </a:rPr>
              <a:t>months of the year.</a:t>
            </a:r>
          </a:p>
          <a:p>
            <a:pPr>
              <a:tabLst>
                <a:tab pos="406400" algn="l"/>
              </a:tabLst>
            </a:pPr>
            <a:r>
              <a:rPr lang="en-US" sz="2400" b="1" dirty="0">
                <a:latin typeface="Book Antiqua" pitchFamily="18" charset="0"/>
              </a:rPr>
              <a:t>5 </a:t>
            </a:r>
            <a:r>
              <a:rPr lang="en-US" sz="2400" b="1" dirty="0" smtClean="0">
                <a:latin typeface="Book Antiqua" pitchFamily="18" charset="0"/>
              </a:rPr>
              <a:t>	So</a:t>
            </a:r>
            <a:r>
              <a:rPr lang="en-US" sz="2400" b="1" dirty="0">
                <a:latin typeface="Book Antiqua" pitchFamily="18" charset="0"/>
              </a:rPr>
              <a:t>, they end up in a cycle of </a:t>
            </a:r>
            <a:r>
              <a:rPr lang="en-US" sz="2400" b="1" dirty="0" smtClean="0">
                <a:latin typeface="Book Antiqua" pitchFamily="18" charset="0"/>
              </a:rPr>
              <a:t>----------------------.</a:t>
            </a:r>
            <a:endParaRPr lang="en-US" sz="2400" b="1" dirty="0">
              <a:latin typeface="Book Antiqua" pitchFamily="18" charset="0"/>
            </a:endParaRPr>
          </a:p>
        </p:txBody>
      </p:sp>
      <p:sp>
        <p:nvSpPr>
          <p:cNvPr id="3" name="Rectangle 2"/>
          <p:cNvSpPr/>
          <p:nvPr/>
        </p:nvSpPr>
        <p:spPr>
          <a:xfrm>
            <a:off x="838200" y="1752600"/>
            <a:ext cx="3768271"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90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28600" y="76200"/>
            <a:ext cx="8534400" cy="2246769"/>
          </a:xfrm>
          <a:prstGeom prst="rect">
            <a:avLst/>
          </a:prstGeom>
          <a:noFill/>
        </p:spPr>
        <p:txBody>
          <a:bodyPr wrap="square" rtlCol="0">
            <a:spAutoFit/>
          </a:bodyPr>
          <a:lstStyle/>
          <a:p>
            <a:pPr algn="just">
              <a:tabLst>
                <a:tab pos="406400" algn="l"/>
              </a:tabLst>
            </a:pPr>
            <a:r>
              <a:rPr lang="en-US" sz="2000" b="1" dirty="0">
                <a:latin typeface="Book Antiqua" pitchFamily="18" charset="0"/>
              </a:rPr>
              <a:t>D </a:t>
            </a:r>
            <a:r>
              <a:rPr lang="en-US" sz="2000" b="1" dirty="0" smtClean="0">
                <a:latin typeface="Book Antiqua" pitchFamily="18" charset="0"/>
              </a:rPr>
              <a:t>	In </a:t>
            </a:r>
            <a:r>
              <a:rPr lang="en-US" sz="2000" b="1" dirty="0">
                <a:latin typeface="Book Antiqua" pitchFamily="18" charset="0"/>
              </a:rPr>
              <a:t>summer vacation last May, </a:t>
            </a:r>
            <a:r>
              <a:rPr lang="en-US" sz="2000" b="1" dirty="0" err="1">
                <a:latin typeface="Book Antiqua" pitchFamily="18" charset="0"/>
              </a:rPr>
              <a:t>Sohan</a:t>
            </a:r>
            <a:r>
              <a:rPr lang="en-US" sz="2000" b="1" dirty="0">
                <a:latin typeface="Book Antiqua" pitchFamily="18" charset="0"/>
              </a:rPr>
              <a:t> went to </a:t>
            </a:r>
            <a:r>
              <a:rPr lang="en-US" sz="2000" b="1" dirty="0" err="1">
                <a:latin typeface="Book Antiqua" pitchFamily="18" charset="0"/>
              </a:rPr>
              <a:t>Lauhajang</a:t>
            </a:r>
            <a:r>
              <a:rPr lang="en-US" sz="2000" b="1" dirty="0">
                <a:latin typeface="Book Antiqua" pitchFamily="18" charset="0"/>
              </a:rPr>
              <a:t> </a:t>
            </a:r>
            <a:r>
              <a:rPr lang="en-US" sz="2000" b="1" dirty="0" smtClean="0">
                <a:latin typeface="Book Antiqua" pitchFamily="18" charset="0"/>
              </a:rPr>
              <a:t>in 	</a:t>
            </a:r>
            <a:r>
              <a:rPr lang="en-US" sz="2000" b="1" dirty="0" err="1" smtClean="0">
                <a:latin typeface="Book Antiqua" pitchFamily="18" charset="0"/>
              </a:rPr>
              <a:t>Munshigonj</a:t>
            </a:r>
            <a:r>
              <a:rPr lang="en-US" sz="2000" b="1" dirty="0" smtClean="0">
                <a:latin typeface="Book Antiqua" pitchFamily="18" charset="0"/>
              </a:rPr>
              <a:t> </a:t>
            </a:r>
            <a:r>
              <a:rPr lang="en-US" sz="2000" b="1" dirty="0">
                <a:latin typeface="Book Antiqua" pitchFamily="18" charset="0"/>
              </a:rPr>
              <a:t>to visit </a:t>
            </a:r>
            <a:r>
              <a:rPr lang="en-US" sz="2000" b="1" dirty="0" smtClean="0">
                <a:latin typeface="Book Antiqua" pitchFamily="18" charset="0"/>
              </a:rPr>
              <a:t>his maternal </a:t>
            </a:r>
            <a:r>
              <a:rPr lang="en-US" sz="2000" b="1" dirty="0">
                <a:latin typeface="Book Antiqua" pitchFamily="18" charset="0"/>
              </a:rPr>
              <a:t>uncle. His elder </a:t>
            </a:r>
            <a:r>
              <a:rPr lang="en-US" sz="2000" b="1" dirty="0" smtClean="0">
                <a:latin typeface="Book Antiqua" pitchFamily="18" charset="0"/>
              </a:rPr>
              <a:t>	cousin, </a:t>
            </a:r>
            <a:r>
              <a:rPr lang="en-US" sz="2000" b="1" dirty="0" err="1" smtClean="0">
                <a:latin typeface="Book Antiqua" pitchFamily="18" charset="0"/>
              </a:rPr>
              <a:t>Jihan</a:t>
            </a:r>
            <a:r>
              <a:rPr lang="en-US" sz="2000" b="1" dirty="0" smtClean="0">
                <a:latin typeface="Book Antiqua" pitchFamily="18" charset="0"/>
              </a:rPr>
              <a:t> 	studies </a:t>
            </a:r>
            <a:r>
              <a:rPr lang="en-US" sz="2000" b="1" dirty="0">
                <a:latin typeface="Book Antiqua" pitchFamily="18" charset="0"/>
              </a:rPr>
              <a:t>sociology at Dhaka University. </a:t>
            </a:r>
            <a:r>
              <a:rPr lang="en-US" sz="2000" b="1" dirty="0" smtClean="0">
                <a:latin typeface="Book Antiqua" pitchFamily="18" charset="0"/>
              </a:rPr>
              <a:t>One afternoon</a:t>
            </a:r>
            <a:r>
              <a:rPr lang="en-US" sz="2000" b="1" dirty="0">
                <a:latin typeface="Book Antiqua" pitchFamily="18" charset="0"/>
              </a:rPr>
              <a:t>, </a:t>
            </a:r>
            <a:r>
              <a:rPr lang="en-US" sz="2000" b="1" dirty="0" err="1" smtClean="0">
                <a:latin typeface="Book Antiqua" pitchFamily="18" charset="0"/>
              </a:rPr>
              <a:t>Jihan</a:t>
            </a:r>
            <a:r>
              <a:rPr lang="en-US" sz="2000" b="1" dirty="0" smtClean="0">
                <a:latin typeface="Book Antiqua" pitchFamily="18" charset="0"/>
              </a:rPr>
              <a:t> 	took </a:t>
            </a:r>
            <a:r>
              <a:rPr lang="en-US" sz="2000" b="1" dirty="0" err="1">
                <a:latin typeface="Book Antiqua" pitchFamily="18" charset="0"/>
              </a:rPr>
              <a:t>Sohan</a:t>
            </a:r>
            <a:r>
              <a:rPr lang="en-US" sz="2000" b="1" dirty="0">
                <a:latin typeface="Book Antiqua" pitchFamily="18" charset="0"/>
              </a:rPr>
              <a:t> to a </a:t>
            </a:r>
            <a:r>
              <a:rPr lang="en-US" sz="2000" b="1" dirty="0" err="1">
                <a:latin typeface="Book Antiqua" pitchFamily="18" charset="0"/>
              </a:rPr>
              <a:t>bedey</a:t>
            </a:r>
            <a:r>
              <a:rPr lang="en-US" sz="2000" b="1" dirty="0">
                <a:latin typeface="Book Antiqua" pitchFamily="18" charset="0"/>
              </a:rPr>
              <a:t> camp to </a:t>
            </a:r>
            <a:r>
              <a:rPr lang="en-US" sz="2000" b="1" dirty="0" smtClean="0">
                <a:latin typeface="Book Antiqua" pitchFamily="18" charset="0"/>
              </a:rPr>
              <a:t> know </a:t>
            </a:r>
            <a:r>
              <a:rPr lang="en-US" sz="2000" b="1" dirty="0">
                <a:latin typeface="Book Antiqua" pitchFamily="18" charset="0"/>
              </a:rPr>
              <a:t>about their life. </a:t>
            </a:r>
            <a:r>
              <a:rPr lang="en-US" sz="2000" b="1" dirty="0" smtClean="0">
                <a:latin typeface="Book Antiqua" pitchFamily="18" charset="0"/>
              </a:rPr>
              <a:t>They 	talked to a </a:t>
            </a:r>
            <a:r>
              <a:rPr lang="en-US" sz="2000" b="1" dirty="0">
                <a:latin typeface="Book Antiqua" pitchFamily="18" charset="0"/>
              </a:rPr>
              <a:t>middle aged </a:t>
            </a:r>
            <a:r>
              <a:rPr lang="en-US" sz="2000" b="1" dirty="0" err="1" smtClean="0">
                <a:latin typeface="Book Antiqua" pitchFamily="18" charset="0"/>
              </a:rPr>
              <a:t>bedey</a:t>
            </a:r>
            <a:r>
              <a:rPr lang="en-US" sz="2000" b="1" dirty="0" smtClean="0">
                <a:latin typeface="Book Antiqua" pitchFamily="18" charset="0"/>
              </a:rPr>
              <a:t> </a:t>
            </a:r>
            <a:r>
              <a:rPr lang="en-US" sz="2000" b="1" dirty="0">
                <a:latin typeface="Book Antiqua" pitchFamily="18" charset="0"/>
              </a:rPr>
              <a:t>woman who was cooking </a:t>
            </a:r>
            <a:r>
              <a:rPr lang="en-US" sz="2000" b="1" dirty="0" smtClean="0">
                <a:latin typeface="Book Antiqua" pitchFamily="18" charset="0"/>
              </a:rPr>
              <a:t>in </a:t>
            </a:r>
            <a:r>
              <a:rPr lang="en-US" sz="2000" b="1" dirty="0">
                <a:latin typeface="Book Antiqua" pitchFamily="18" charset="0"/>
              </a:rPr>
              <a:t>front </a:t>
            </a:r>
            <a:r>
              <a:rPr lang="en-US" sz="2000" b="1" dirty="0" smtClean="0">
                <a:latin typeface="Book Antiqua" pitchFamily="18" charset="0"/>
              </a:rPr>
              <a:t>	of </a:t>
            </a:r>
            <a:r>
              <a:rPr lang="en-US" sz="2000" b="1" dirty="0">
                <a:latin typeface="Book Antiqua" pitchFamily="18" charset="0"/>
              </a:rPr>
              <a:t>her </a:t>
            </a:r>
            <a:r>
              <a:rPr lang="en-US" sz="2000" b="1" dirty="0" smtClean="0">
                <a:latin typeface="Book Antiqua" pitchFamily="18" charset="0"/>
              </a:rPr>
              <a:t>tent</a:t>
            </a:r>
            <a:r>
              <a:rPr lang="en-US" sz="2000" b="1" dirty="0">
                <a:latin typeface="Book Antiqua" pitchFamily="18" charset="0"/>
              </a:rPr>
              <a:t>. </a:t>
            </a:r>
            <a:r>
              <a:rPr lang="en-US" sz="2000" b="1" dirty="0" smtClean="0">
                <a:latin typeface="Book Antiqua" pitchFamily="18" charset="0"/>
              </a:rPr>
              <a:t>	Read the conversation of </a:t>
            </a:r>
            <a:r>
              <a:rPr lang="en-US" sz="2000" b="1" i="1" dirty="0" smtClean="0">
                <a:solidFill>
                  <a:srgbClr val="0070C0"/>
                </a:solidFill>
                <a:latin typeface="Book Antiqua" pitchFamily="18" charset="0"/>
              </a:rPr>
              <a:t>the text </a:t>
            </a:r>
            <a:r>
              <a:rPr lang="en-US" sz="2000" b="1" dirty="0" smtClean="0">
                <a:latin typeface="Book Antiqua" pitchFamily="18" charset="0"/>
              </a:rPr>
              <a:t>and </a:t>
            </a:r>
            <a:r>
              <a:rPr lang="en-US" sz="2000" b="1" dirty="0">
                <a:latin typeface="Book Antiqua" pitchFamily="18" charset="0"/>
              </a:rPr>
              <a:t>do the </a:t>
            </a:r>
            <a:r>
              <a:rPr lang="en-US" sz="2000" b="1" dirty="0" smtClean="0">
                <a:latin typeface="Book Antiqua" pitchFamily="18" charset="0"/>
              </a:rPr>
              <a:t>following 	activity</a:t>
            </a:r>
            <a:r>
              <a:rPr lang="en-US" sz="2000" b="1" dirty="0">
                <a:latin typeface="Book Antiqua" pitchFamily="18" charset="0"/>
              </a:rPr>
              <a:t>.</a:t>
            </a:r>
            <a:endParaRPr lang="en-US" sz="2000" dirty="0">
              <a:latin typeface="Book Antiqua" pitchFamily="18" charset="0"/>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b="12169"/>
          <a:stretch/>
        </p:blipFill>
        <p:spPr>
          <a:xfrm>
            <a:off x="718456" y="2319992"/>
            <a:ext cx="8044543" cy="4309407"/>
          </a:xfrm>
          <a:prstGeom prst="rect">
            <a:avLst/>
          </a:prstGeom>
        </p:spPr>
      </p:pic>
    </p:spTree>
    <p:extLst>
      <p:ext uri="{BB962C8B-B14F-4D97-AF65-F5344CB8AC3E}">
        <p14:creationId xmlns:p14="http://schemas.microsoft.com/office/powerpoint/2010/main" val="1216068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38200" y="2373362"/>
            <a:ext cx="7086600" cy="2308324"/>
          </a:xfrm>
          <a:prstGeom prst="rect">
            <a:avLst/>
          </a:prstGeom>
          <a:noFill/>
        </p:spPr>
        <p:txBody>
          <a:bodyPr wrap="square" rtlCol="0">
            <a:spAutoFit/>
          </a:bodyPr>
          <a:lstStyle/>
          <a:p>
            <a:pPr algn="just">
              <a:tabLst>
                <a:tab pos="347663" algn="l"/>
              </a:tabLst>
            </a:pPr>
            <a:r>
              <a:rPr lang="en-US" sz="2400" b="1" dirty="0">
                <a:latin typeface="Book Antiqua" pitchFamily="18" charset="0"/>
              </a:rPr>
              <a:t>E Suppose you were with </a:t>
            </a:r>
            <a:r>
              <a:rPr lang="en-US" sz="2400" b="1" dirty="0" err="1">
                <a:latin typeface="Book Antiqua" pitchFamily="18" charset="0"/>
              </a:rPr>
              <a:t>Sohan</a:t>
            </a:r>
            <a:r>
              <a:rPr lang="en-US" sz="2400" b="1" dirty="0">
                <a:latin typeface="Book Antiqua" pitchFamily="18" charset="0"/>
              </a:rPr>
              <a:t>. Ask the </a:t>
            </a:r>
            <a:r>
              <a:rPr lang="en-US" sz="2400" b="1" dirty="0" err="1">
                <a:latin typeface="Book Antiqua" pitchFamily="18" charset="0"/>
              </a:rPr>
              <a:t>bedey</a:t>
            </a:r>
            <a:r>
              <a:rPr lang="en-US" sz="2400" b="1" dirty="0">
                <a:latin typeface="Book Antiqua" pitchFamily="18" charset="0"/>
              </a:rPr>
              <a:t> woman </a:t>
            </a:r>
            <a:r>
              <a:rPr lang="en-US" sz="2400" b="1" dirty="0" smtClean="0">
                <a:latin typeface="Book Antiqua" pitchFamily="18" charset="0"/>
              </a:rPr>
              <a:t>	some </a:t>
            </a:r>
            <a:r>
              <a:rPr lang="en-US" sz="2400" b="1" dirty="0">
                <a:latin typeface="Book Antiqua" pitchFamily="18" charset="0"/>
              </a:rPr>
              <a:t>more questions that </a:t>
            </a:r>
            <a:r>
              <a:rPr lang="en-US" sz="2400" b="1" dirty="0" smtClean="0">
                <a:latin typeface="Book Antiqua" pitchFamily="18" charset="0"/>
              </a:rPr>
              <a:t>you would </a:t>
            </a:r>
            <a:r>
              <a:rPr lang="en-US" sz="2400" b="1" dirty="0">
                <a:latin typeface="Book Antiqua" pitchFamily="18" charset="0"/>
              </a:rPr>
              <a:t>like to. For </a:t>
            </a:r>
            <a:r>
              <a:rPr lang="en-US" sz="2400" b="1" dirty="0" smtClean="0">
                <a:latin typeface="Book Antiqua" pitchFamily="18" charset="0"/>
              </a:rPr>
              <a:t>	example</a:t>
            </a:r>
            <a:r>
              <a:rPr lang="en-US" sz="2400" b="1" dirty="0">
                <a:latin typeface="Book Antiqua" pitchFamily="18" charset="0"/>
              </a:rPr>
              <a:t>, you can ask questions to know about her family </a:t>
            </a:r>
            <a:r>
              <a:rPr lang="en-US" sz="2400" b="1" dirty="0" smtClean="0">
                <a:latin typeface="Book Antiqua" pitchFamily="18" charset="0"/>
              </a:rPr>
              <a:t>	members, their </a:t>
            </a:r>
            <a:r>
              <a:rPr lang="en-US" sz="2400" b="1" dirty="0">
                <a:latin typeface="Book Antiqua" pitchFamily="18" charset="0"/>
              </a:rPr>
              <a:t>names, age, work, their past living places, </a:t>
            </a:r>
            <a:r>
              <a:rPr lang="en-US" sz="2400" b="1" dirty="0" smtClean="0">
                <a:latin typeface="Book Antiqua" pitchFamily="18" charset="0"/>
              </a:rPr>
              <a:t>future </a:t>
            </a:r>
            <a:r>
              <a:rPr lang="en-US" sz="2400" b="1" dirty="0">
                <a:latin typeface="Book Antiqua" pitchFamily="18" charset="0"/>
              </a:rPr>
              <a:t>plans, food habit, etc</a:t>
            </a:r>
            <a:r>
              <a:rPr lang="en-US" sz="2400" b="1" dirty="0" smtClean="0">
                <a:latin typeface="Book Antiqua" pitchFamily="18" charset="0"/>
              </a:rPr>
              <a:t>.</a:t>
            </a:r>
            <a:endParaRPr lang="en-US" sz="2400" b="1" dirty="0">
              <a:latin typeface="Book Antiqua" pitchFamily="18" charset="0"/>
            </a:endParaRPr>
          </a:p>
        </p:txBody>
      </p:sp>
    </p:spTree>
    <p:extLst>
      <p:ext uri="{BB962C8B-B14F-4D97-AF65-F5344CB8AC3E}">
        <p14:creationId xmlns:p14="http://schemas.microsoft.com/office/powerpoint/2010/main" val="20269359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rapezoid 3"/>
          <p:cNvSpPr/>
          <p:nvPr/>
        </p:nvSpPr>
        <p:spPr>
          <a:xfrm>
            <a:off x="2420257" y="1752600"/>
            <a:ext cx="4419600" cy="914400"/>
          </a:xfrm>
          <a:prstGeom prst="trapezoid">
            <a:avLst>
              <a:gd name="adj" fmla="val 5484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b="1" dirty="0" smtClean="0">
                <a:latin typeface="Andalus" pitchFamily="18" charset="-78"/>
                <a:cs typeface="Andalus" pitchFamily="18" charset="-78"/>
              </a:rPr>
              <a:t>Home Work</a:t>
            </a:r>
            <a:endParaRPr lang="en-US" sz="4400" b="1" dirty="0">
              <a:latin typeface="Andalus" pitchFamily="18" charset="-78"/>
              <a:cs typeface="Andalus" pitchFamily="18" charset="-78"/>
            </a:endParaRPr>
          </a:p>
        </p:txBody>
      </p:sp>
      <p:sp>
        <p:nvSpPr>
          <p:cNvPr id="3" name="TextBox 2"/>
          <p:cNvSpPr txBox="1"/>
          <p:nvPr/>
        </p:nvSpPr>
        <p:spPr>
          <a:xfrm>
            <a:off x="362857" y="3447871"/>
            <a:ext cx="8534400" cy="1569660"/>
          </a:xfrm>
          <a:prstGeom prst="rect">
            <a:avLst/>
          </a:prstGeom>
          <a:noFill/>
        </p:spPr>
        <p:txBody>
          <a:bodyPr wrap="square" rtlCol="0">
            <a:spAutoFit/>
          </a:bodyPr>
          <a:lstStyle/>
          <a:p>
            <a:pPr algn="just">
              <a:tabLst>
                <a:tab pos="347663" algn="l"/>
              </a:tabLst>
            </a:pPr>
            <a:r>
              <a:rPr lang="en-US" sz="2400" b="1" dirty="0">
                <a:latin typeface="Book Antiqua" pitchFamily="18" charset="0"/>
              </a:rPr>
              <a:t>F </a:t>
            </a:r>
            <a:r>
              <a:rPr lang="en-US" sz="2400" b="1" dirty="0" smtClean="0">
                <a:latin typeface="Book Antiqua" pitchFamily="18" charset="0"/>
              </a:rPr>
              <a:t>	Have </a:t>
            </a:r>
            <a:r>
              <a:rPr lang="en-US" sz="2400" b="1" dirty="0">
                <a:latin typeface="Book Antiqua" pitchFamily="18" charset="0"/>
              </a:rPr>
              <a:t>you ever seen any gypsies/</a:t>
            </a:r>
            <a:r>
              <a:rPr lang="en-US" sz="2400" b="1" dirty="0" err="1">
                <a:latin typeface="Book Antiqua" pitchFamily="18" charset="0"/>
              </a:rPr>
              <a:t>bedey</a:t>
            </a:r>
            <a:r>
              <a:rPr lang="en-US" sz="2400" b="1" dirty="0">
                <a:latin typeface="Book Antiqua" pitchFamily="18" charset="0"/>
              </a:rPr>
              <a:t>/snake charmers or </a:t>
            </a:r>
            <a:r>
              <a:rPr lang="en-US" sz="2400" b="1" dirty="0" smtClean="0">
                <a:latin typeface="Book Antiqua" pitchFamily="18" charset="0"/>
              </a:rPr>
              <a:t>any </a:t>
            </a:r>
            <a:r>
              <a:rPr lang="en-US" sz="2400" b="1" dirty="0">
                <a:latin typeface="Book Antiqua" pitchFamily="18" charset="0"/>
              </a:rPr>
              <a:t>person </a:t>
            </a:r>
            <a:r>
              <a:rPr lang="en-US" sz="2400" b="1" dirty="0" smtClean="0">
                <a:latin typeface="Book Antiqua" pitchFamily="18" charset="0"/>
              </a:rPr>
              <a:t>selling things </a:t>
            </a:r>
            <a:r>
              <a:rPr lang="en-US" sz="2400" b="1" dirty="0">
                <a:latin typeface="Book Antiqua" pitchFamily="18" charset="0"/>
              </a:rPr>
              <a:t>from door to door in your </a:t>
            </a:r>
            <a:r>
              <a:rPr lang="en-US" sz="2400" b="1" dirty="0" smtClean="0">
                <a:latin typeface="Book Antiqua" pitchFamily="18" charset="0"/>
              </a:rPr>
              <a:t>area? If not, imagine such a scenery and write </a:t>
            </a:r>
            <a:r>
              <a:rPr lang="en-US" sz="2400" b="1" dirty="0">
                <a:latin typeface="Book Antiqua" pitchFamily="18" charset="0"/>
              </a:rPr>
              <a:t>your experience about any </a:t>
            </a:r>
            <a:r>
              <a:rPr lang="en-US" sz="2400" b="1" dirty="0" smtClean="0">
                <a:latin typeface="Book Antiqua" pitchFamily="18" charset="0"/>
              </a:rPr>
              <a:t>one of </a:t>
            </a:r>
            <a:r>
              <a:rPr lang="en-US" sz="2400" b="1" dirty="0">
                <a:latin typeface="Book Antiqua" pitchFamily="18" charset="0"/>
              </a:rPr>
              <a:t>them</a:t>
            </a:r>
            <a:r>
              <a:rPr lang="en-US" sz="2400" b="1" dirty="0" smtClean="0">
                <a:latin typeface="Book Antiqua" pitchFamily="18" charset="0"/>
              </a:rPr>
              <a:t>.</a:t>
            </a:r>
            <a:endParaRPr lang="en-US" sz="2400" dirty="0">
              <a:latin typeface="Book Antiqua" pitchFamily="18" charset="0"/>
            </a:endParaRPr>
          </a:p>
        </p:txBody>
      </p:sp>
    </p:spTree>
    <p:extLst>
      <p:ext uri="{BB962C8B-B14F-4D97-AF65-F5344CB8AC3E}">
        <p14:creationId xmlns:p14="http://schemas.microsoft.com/office/powerpoint/2010/main" val="8108728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76514" y="3276600"/>
            <a:ext cx="7696200" cy="923330"/>
          </a:xfrm>
          <a:prstGeom prst="rect">
            <a:avLst/>
          </a:prstGeom>
          <a:noFill/>
        </p:spPr>
        <p:txBody>
          <a:bodyPr wrap="square" rtlCol="0">
            <a:spAutoFit/>
          </a:bodyPr>
          <a:lstStyle/>
          <a:p>
            <a:pPr algn="ctr"/>
            <a:r>
              <a:rPr lang="en-US" sz="5400" b="1" dirty="0" smtClean="0">
                <a:latin typeface="Andalus" pitchFamily="18" charset="-78"/>
                <a:cs typeface="Andalus" pitchFamily="18" charset="-78"/>
              </a:rPr>
              <a:t>Allah Hafez</a:t>
            </a:r>
            <a:endParaRPr lang="en-US" sz="5400" b="1" dirty="0">
              <a:latin typeface="Andalus" pitchFamily="18" charset="-78"/>
              <a:cs typeface="Andalus" pitchFamily="18" charset="-78"/>
            </a:endParaRPr>
          </a:p>
        </p:txBody>
      </p:sp>
    </p:spTree>
    <p:extLst>
      <p:ext uri="{BB962C8B-B14F-4D97-AF65-F5344CB8AC3E}">
        <p14:creationId xmlns:p14="http://schemas.microsoft.com/office/powerpoint/2010/main" val="23158383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4412"/>
            <a:ext cx="7924800" cy="2438400"/>
          </a:xfrm>
          <a:prstGeom prst="rect">
            <a:avLst/>
          </a:prstGeom>
          <a:noFill/>
        </p:spPr>
        <p:txBody>
          <a:bodyPr wrap="none" rtlCol="0">
            <a:prstTxWarp prst="textInflate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smtClean="0">
                <a:ln w="11430"/>
                <a:effectLst>
                  <a:outerShdw blurRad="76200" dist="50800" dir="5400000" algn="tl" rotWithShape="0">
                    <a:srgbClr val="000000">
                      <a:alpha val="65000"/>
                    </a:srgbClr>
                  </a:outerShdw>
                </a:effectLst>
                <a:latin typeface="Book Antiqua" pitchFamily="18" charset="0"/>
                <a:cs typeface="MonooMJ" pitchFamily="2" charset="0"/>
              </a:rPr>
              <a:t>Acknowledgement</a:t>
            </a:r>
            <a:endParaRPr lang="en-US" sz="4000" b="1" spc="50" dirty="0">
              <a:ln w="11430"/>
              <a:effectLst>
                <a:outerShdw blurRad="76200" dist="50800" dir="5400000" algn="tl" rotWithShape="0">
                  <a:srgbClr val="000000">
                    <a:alpha val="65000"/>
                  </a:srgbClr>
                </a:outerShdw>
              </a:effectLst>
              <a:latin typeface="Book Antiqua" pitchFamily="18" charset="0"/>
              <a:cs typeface="MonooMJ" pitchFamily="2" charset="0"/>
            </a:endParaRPr>
          </a:p>
        </p:txBody>
      </p:sp>
      <p:sp>
        <p:nvSpPr>
          <p:cNvPr id="5" name="TextBox 4"/>
          <p:cNvSpPr txBox="1"/>
          <p:nvPr/>
        </p:nvSpPr>
        <p:spPr>
          <a:xfrm>
            <a:off x="609600" y="3277612"/>
            <a:ext cx="7924800" cy="3046988"/>
          </a:xfrm>
          <a:prstGeom prst="rect">
            <a:avLst/>
          </a:prstGeom>
          <a:noFill/>
          <a:ln>
            <a:solidFill>
              <a:schemeClr val="tx1"/>
            </a:solidFill>
          </a:ln>
        </p:spPr>
        <p:txBody>
          <a:bodyPr wrap="square" rtlCol="0">
            <a:spAutoFit/>
          </a:bodyPr>
          <a:lstStyle/>
          <a:p>
            <a:pPr algn="just"/>
            <a:r>
              <a:rPr lang="en-US" sz="2400" b="1" dirty="0" smtClean="0">
                <a:solidFill>
                  <a:srgbClr val="003399"/>
                </a:solidFill>
                <a:latin typeface="Book Antiqua" pitchFamily="18" charset="0"/>
                <a:cs typeface="Nikosh" pitchFamily="2" charset="0"/>
              </a:rPr>
              <a:t>We would like to express our cordial gratitude to the  Ministry of Education, Directorate of Secondary &amp; Higher Education, NCTB</a:t>
            </a:r>
            <a:r>
              <a:rPr lang="en-US" sz="2400" b="1" smtClean="0">
                <a:solidFill>
                  <a:srgbClr val="003399"/>
                </a:solidFill>
                <a:latin typeface="Book Antiqua" pitchFamily="18" charset="0"/>
                <a:cs typeface="Nikosh" pitchFamily="2" charset="0"/>
              </a:rPr>
              <a:t>, A2i </a:t>
            </a:r>
            <a:r>
              <a:rPr lang="en-US" sz="2400" b="1" dirty="0" smtClean="0">
                <a:solidFill>
                  <a:srgbClr val="003399"/>
                </a:solidFill>
                <a:latin typeface="Book Antiqua" pitchFamily="18" charset="0"/>
                <a:cs typeface="Nikosh" pitchFamily="2" charset="0"/>
              </a:rPr>
              <a:t>and the panel of honorable editors ( Md. Jahangir </a:t>
            </a:r>
            <a:r>
              <a:rPr lang="en-US" sz="2400" b="1" dirty="0" err="1" smtClean="0">
                <a:solidFill>
                  <a:srgbClr val="003399"/>
                </a:solidFill>
                <a:latin typeface="Book Antiqua" pitchFamily="18" charset="0"/>
                <a:cs typeface="Nikosh" pitchFamily="2" charset="0"/>
              </a:rPr>
              <a:t>Hasan</a:t>
            </a:r>
            <a:r>
              <a:rPr lang="en-US" sz="2400" b="1" dirty="0" smtClean="0">
                <a:solidFill>
                  <a:srgbClr val="003399"/>
                </a:solidFill>
                <a:latin typeface="Book Antiqua" pitchFamily="18" charset="0"/>
                <a:cs typeface="Nikosh" pitchFamily="2" charset="0"/>
              </a:rPr>
              <a:t>, Assistant Professor (English) TTC, </a:t>
            </a:r>
            <a:r>
              <a:rPr lang="en-US" sz="2400" b="1" dirty="0" err="1" smtClean="0">
                <a:solidFill>
                  <a:srgbClr val="003399"/>
                </a:solidFill>
                <a:latin typeface="Book Antiqua" pitchFamily="18" charset="0"/>
                <a:cs typeface="Nikosh" pitchFamily="2" charset="0"/>
              </a:rPr>
              <a:t>Rangpur</a:t>
            </a:r>
            <a:r>
              <a:rPr lang="en-US" sz="2400" b="1" dirty="0" smtClean="0">
                <a:solidFill>
                  <a:srgbClr val="003399"/>
                </a:solidFill>
                <a:latin typeface="Book Antiqua" pitchFamily="18" charset="0"/>
                <a:cs typeface="Nikosh" pitchFamily="2" charset="0"/>
              </a:rPr>
              <a:t>, </a:t>
            </a:r>
            <a:r>
              <a:rPr lang="en-US" sz="2400" b="1" dirty="0" err="1" smtClean="0">
                <a:solidFill>
                  <a:srgbClr val="003399"/>
                </a:solidFill>
                <a:latin typeface="Book Antiqua" pitchFamily="18" charset="0"/>
                <a:cs typeface="Nikosh" pitchFamily="2" charset="0"/>
              </a:rPr>
              <a:t>Ranjit</a:t>
            </a:r>
            <a:r>
              <a:rPr lang="en-US" sz="2400" b="1" dirty="0" smtClean="0">
                <a:solidFill>
                  <a:srgbClr val="003399"/>
                </a:solidFill>
                <a:latin typeface="Book Antiqua" pitchFamily="18" charset="0"/>
                <a:cs typeface="Nikosh" pitchFamily="2" charset="0"/>
              </a:rPr>
              <a:t> </a:t>
            </a:r>
            <a:r>
              <a:rPr lang="en-US" sz="2400" b="1" dirty="0" err="1" smtClean="0">
                <a:solidFill>
                  <a:srgbClr val="003399"/>
                </a:solidFill>
                <a:latin typeface="Book Antiqua" pitchFamily="18" charset="0"/>
                <a:cs typeface="Nikosh" pitchFamily="2" charset="0"/>
              </a:rPr>
              <a:t>Poddar</a:t>
            </a:r>
            <a:r>
              <a:rPr lang="en-US" sz="2400" b="1" dirty="0">
                <a:solidFill>
                  <a:srgbClr val="003399"/>
                </a:solidFill>
                <a:latin typeface="Book Antiqua" pitchFamily="18" charset="0"/>
                <a:cs typeface="Nikosh" pitchFamily="2" charset="0"/>
              </a:rPr>
              <a:t>, </a:t>
            </a:r>
            <a:r>
              <a:rPr lang="en-US" sz="2400" b="1" dirty="0" smtClean="0">
                <a:solidFill>
                  <a:srgbClr val="003399"/>
                </a:solidFill>
                <a:latin typeface="Book Antiqua" pitchFamily="18" charset="0"/>
                <a:cs typeface="Nikosh" pitchFamily="2" charset="0"/>
              </a:rPr>
              <a:t>Associate </a:t>
            </a:r>
            <a:r>
              <a:rPr lang="en-US" sz="2400" b="1" dirty="0">
                <a:solidFill>
                  <a:srgbClr val="003399"/>
                </a:solidFill>
                <a:latin typeface="Book Antiqua" pitchFamily="18" charset="0"/>
                <a:cs typeface="Nikosh" pitchFamily="2" charset="0"/>
              </a:rPr>
              <a:t>Professor (English) TTC, </a:t>
            </a:r>
            <a:r>
              <a:rPr lang="en-US" sz="2400" b="1" dirty="0" smtClean="0">
                <a:solidFill>
                  <a:srgbClr val="003399"/>
                </a:solidFill>
                <a:latin typeface="Book Antiqua" pitchFamily="18" charset="0"/>
                <a:cs typeface="Nikosh" pitchFamily="2" charset="0"/>
              </a:rPr>
              <a:t>Dhaka, and </a:t>
            </a:r>
            <a:r>
              <a:rPr lang="en-US" sz="2400" b="1" dirty="0" err="1" smtClean="0">
                <a:solidFill>
                  <a:srgbClr val="003399"/>
                </a:solidFill>
                <a:latin typeface="Book Antiqua" pitchFamily="18" charset="0"/>
                <a:cs typeface="Nikosh" pitchFamily="2" charset="0"/>
              </a:rPr>
              <a:t>Urmila</a:t>
            </a:r>
            <a:r>
              <a:rPr lang="en-US" sz="2400" b="1" dirty="0" smtClean="0">
                <a:solidFill>
                  <a:srgbClr val="003399"/>
                </a:solidFill>
                <a:latin typeface="Book Antiqua" pitchFamily="18" charset="0"/>
                <a:cs typeface="Nikosh" pitchFamily="2" charset="0"/>
              </a:rPr>
              <a:t> </a:t>
            </a:r>
            <a:r>
              <a:rPr lang="en-US" sz="2400" b="1" dirty="0" err="1" smtClean="0">
                <a:solidFill>
                  <a:srgbClr val="003399"/>
                </a:solidFill>
                <a:latin typeface="Book Antiqua" pitchFamily="18" charset="0"/>
                <a:cs typeface="Nikosh" pitchFamily="2" charset="0"/>
              </a:rPr>
              <a:t>Khaled</a:t>
            </a:r>
            <a:r>
              <a:rPr lang="en-US" sz="2400" b="1" dirty="0" smtClean="0">
                <a:solidFill>
                  <a:srgbClr val="003399"/>
                </a:solidFill>
                <a:latin typeface="Book Antiqua" pitchFamily="18" charset="0"/>
                <a:cs typeface="Nikosh" pitchFamily="2" charset="0"/>
              </a:rPr>
              <a:t>, </a:t>
            </a:r>
            <a:r>
              <a:rPr lang="en-US" sz="2400" b="1" dirty="0">
                <a:solidFill>
                  <a:srgbClr val="003399"/>
                </a:solidFill>
                <a:latin typeface="Book Antiqua" pitchFamily="18" charset="0"/>
                <a:cs typeface="Nikosh" pitchFamily="2" charset="0"/>
              </a:rPr>
              <a:t>Assistant Professor (English) TTC, </a:t>
            </a:r>
            <a:r>
              <a:rPr lang="en-US" sz="2400" b="1" dirty="0" smtClean="0">
                <a:solidFill>
                  <a:srgbClr val="003399"/>
                </a:solidFill>
                <a:latin typeface="Book Antiqua" pitchFamily="18" charset="0"/>
                <a:cs typeface="Nikosh" pitchFamily="2" charset="0"/>
              </a:rPr>
              <a:t>Dhaka, </a:t>
            </a:r>
            <a:r>
              <a:rPr lang="en-US" sz="2400" b="1" dirty="0">
                <a:solidFill>
                  <a:srgbClr val="003399"/>
                </a:solidFill>
                <a:latin typeface="Book Antiqua" pitchFamily="18" charset="0"/>
                <a:cs typeface="Nikosh" pitchFamily="2" charset="0"/>
              </a:rPr>
              <a:t>to </a:t>
            </a:r>
            <a:r>
              <a:rPr lang="en-US" sz="2400" b="1" dirty="0" smtClean="0">
                <a:solidFill>
                  <a:srgbClr val="003399"/>
                </a:solidFill>
                <a:latin typeface="Book Antiqua" pitchFamily="18" charset="0"/>
                <a:cs typeface="Nikosh" pitchFamily="2" charset="0"/>
              </a:rPr>
              <a:t>enrich the contents.</a:t>
            </a:r>
            <a:endParaRPr lang="en-US" sz="2400" b="1" dirty="0">
              <a:solidFill>
                <a:srgbClr val="003399"/>
              </a:solidFill>
              <a:latin typeface="Book Antiqua" pitchFamily="18" charset="0"/>
              <a:cs typeface="Nikosh" pitchFamily="2" charset="0"/>
            </a:endParaRPr>
          </a:p>
        </p:txBody>
      </p:sp>
    </p:spTree>
    <p:extLst>
      <p:ext uri="{BB962C8B-B14F-4D97-AF65-F5344CB8AC3E}">
        <p14:creationId xmlns:p14="http://schemas.microsoft.com/office/powerpoint/2010/main" val="826329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val 15"/>
          <p:cNvSpPr/>
          <p:nvPr/>
        </p:nvSpPr>
        <p:spPr>
          <a:xfrm>
            <a:off x="2362200" y="2209800"/>
            <a:ext cx="4495800" cy="25908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b="1" dirty="0" smtClean="0">
                <a:latin typeface="Book Antiqua" pitchFamily="18" charset="0"/>
              </a:rPr>
              <a:t>Gypsy</a:t>
            </a:r>
            <a:endParaRPr lang="en-US" sz="4400" b="1" dirty="0">
              <a:latin typeface="Book Antiqua" pitchFamily="18" charset="0"/>
            </a:endParaRPr>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b="13279"/>
          <a:stretch/>
        </p:blipFill>
        <p:spPr>
          <a:xfrm>
            <a:off x="533400" y="2438400"/>
            <a:ext cx="3433383" cy="2536373"/>
          </a:xfrm>
          <a:prstGeom prst="rect">
            <a:avLst/>
          </a:prstGeom>
        </p:spPr>
      </p:pic>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b="13240"/>
          <a:stretch/>
        </p:blipFill>
        <p:spPr>
          <a:xfrm>
            <a:off x="381000" y="283027"/>
            <a:ext cx="2092449" cy="1545773"/>
          </a:xfrm>
          <a:prstGeom prst="rect">
            <a:avLst/>
          </a:prstGeom>
        </p:spPr>
      </p:pic>
    </p:spTree>
    <p:extLst>
      <p:ext uri="{BB962C8B-B14F-4D97-AF65-F5344CB8AC3E}">
        <p14:creationId xmlns:p14="http://schemas.microsoft.com/office/powerpoint/2010/main" val="5218387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nodeType="clickEffect">
                                  <p:stCondLst>
                                    <p:cond delay="0"/>
                                  </p:stCondLst>
                                  <p:childTnLst>
                                    <p:anim calcmode="lin" valueType="num">
                                      <p:cBhvr>
                                        <p:cTn id="13" dur="1000"/>
                                        <p:tgtEl>
                                          <p:spTgt spid="17"/>
                                        </p:tgtEl>
                                        <p:attrNameLst>
                                          <p:attrName>ppt_w</p:attrName>
                                        </p:attrNameLst>
                                      </p:cBhvr>
                                      <p:tavLst>
                                        <p:tav tm="0">
                                          <p:val>
                                            <p:strVal val="ppt_w"/>
                                          </p:val>
                                        </p:tav>
                                        <p:tav tm="100000">
                                          <p:val>
                                            <p:fltVal val="0"/>
                                          </p:val>
                                        </p:tav>
                                      </p:tavLst>
                                    </p:anim>
                                    <p:anim calcmode="lin" valueType="num">
                                      <p:cBhvr>
                                        <p:cTn id="14" dur="1000"/>
                                        <p:tgtEl>
                                          <p:spTgt spid="17"/>
                                        </p:tgtEl>
                                        <p:attrNameLst>
                                          <p:attrName>ppt_h</p:attrName>
                                        </p:attrNameLst>
                                      </p:cBhvr>
                                      <p:tavLst>
                                        <p:tav tm="0">
                                          <p:val>
                                            <p:strVal val="ppt_h"/>
                                          </p:val>
                                        </p:tav>
                                        <p:tav tm="100000">
                                          <p:val>
                                            <p:fltVal val="0"/>
                                          </p:val>
                                        </p:tav>
                                      </p:tavLst>
                                    </p:anim>
                                    <p:anim calcmode="lin" valueType="num">
                                      <p:cBhvr>
                                        <p:cTn id="15" dur="1000"/>
                                        <p:tgtEl>
                                          <p:spTgt spid="17"/>
                                        </p:tgtEl>
                                        <p:attrNameLst>
                                          <p:attrName>style.rotation</p:attrName>
                                        </p:attrNameLst>
                                      </p:cBhvr>
                                      <p:tavLst>
                                        <p:tav tm="0">
                                          <p:val>
                                            <p:fltVal val="0"/>
                                          </p:val>
                                        </p:tav>
                                        <p:tav tm="100000">
                                          <p:val>
                                            <p:fltVal val="90"/>
                                          </p:val>
                                        </p:tav>
                                      </p:tavLst>
                                    </p:anim>
                                    <p:animEffect transition="out" filter="fade">
                                      <p:cBhvr>
                                        <p:cTn id="16" dur="1000"/>
                                        <p:tgtEl>
                                          <p:spTgt spid="17"/>
                                        </p:tgtEl>
                                      </p:cBhvr>
                                    </p:animEffect>
                                    <p:set>
                                      <p:cBhvr>
                                        <p:cTn id="17" dur="1" fill="hold">
                                          <p:stCondLst>
                                            <p:cond delay="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18"/>
                                        </p:tgtEl>
                                        <p:attrNameLst>
                                          <p:attrName>ppt_w</p:attrName>
                                        </p:attrNameLst>
                                      </p:cBhvr>
                                      <p:tavLst>
                                        <p:tav tm="0">
                                          <p:val>
                                            <p:strVal val="ppt_w"/>
                                          </p:val>
                                        </p:tav>
                                        <p:tav tm="100000">
                                          <p:val>
                                            <p:fltVal val="0"/>
                                          </p:val>
                                        </p:tav>
                                      </p:tavLst>
                                    </p:anim>
                                    <p:anim calcmode="lin" valueType="num">
                                      <p:cBhvr>
                                        <p:cTn id="29" dur="500"/>
                                        <p:tgtEl>
                                          <p:spTgt spid="18"/>
                                        </p:tgtEl>
                                        <p:attrNameLst>
                                          <p:attrName>ppt_h</p:attrName>
                                        </p:attrNameLst>
                                      </p:cBhvr>
                                      <p:tavLst>
                                        <p:tav tm="0">
                                          <p:val>
                                            <p:strVal val="ppt_h"/>
                                          </p:val>
                                        </p:tav>
                                        <p:tav tm="100000">
                                          <p:val>
                                            <p:fltVal val="0"/>
                                          </p:val>
                                        </p:tav>
                                      </p:tavLst>
                                    </p:anim>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90600" y="1440359"/>
            <a:ext cx="7467600" cy="1015663"/>
          </a:xfrm>
          <a:prstGeom prst="rect">
            <a:avLst/>
          </a:prstGeom>
          <a:noFill/>
        </p:spPr>
        <p:txBody>
          <a:bodyPr wrap="square" rtlCol="0">
            <a:spAutoFit/>
          </a:bodyPr>
          <a:lstStyle/>
          <a:p>
            <a:pPr algn="ctr"/>
            <a:r>
              <a:rPr lang="en-US" sz="6000" b="1" dirty="0" smtClean="0">
                <a:latin typeface="Andalus" pitchFamily="18" charset="-78"/>
                <a:cs typeface="Andalus" pitchFamily="18" charset="-78"/>
              </a:rPr>
              <a:t>Our Today’s Lesson is-</a:t>
            </a:r>
            <a:endParaRPr lang="en-US" sz="6000" b="1" dirty="0">
              <a:latin typeface="Andalus" pitchFamily="18" charset="-78"/>
              <a:cs typeface="Andalus" pitchFamily="18" charset="-78"/>
            </a:endParaRPr>
          </a:p>
        </p:txBody>
      </p:sp>
      <p:sp>
        <p:nvSpPr>
          <p:cNvPr id="4" name="TextBox 3"/>
          <p:cNvSpPr txBox="1"/>
          <p:nvPr/>
        </p:nvSpPr>
        <p:spPr>
          <a:xfrm>
            <a:off x="569686" y="3048000"/>
            <a:ext cx="7924800" cy="1446550"/>
          </a:xfrm>
          <a:prstGeom prst="rect">
            <a:avLst/>
          </a:prstGeom>
          <a:noFill/>
        </p:spPr>
        <p:txBody>
          <a:bodyPr wrap="square" rtlCol="0">
            <a:spAutoFit/>
          </a:bodyPr>
          <a:lstStyle/>
          <a:p>
            <a:pPr algn="ctr"/>
            <a:r>
              <a:rPr lang="en-US" sz="4400" b="1" dirty="0" smtClean="0">
                <a:latin typeface="Andalus" pitchFamily="18" charset="-78"/>
                <a:cs typeface="Andalus" pitchFamily="18" charset="-78"/>
              </a:rPr>
              <a:t>River Gypsies in Bangladesh</a:t>
            </a:r>
          </a:p>
          <a:p>
            <a:pPr algn="ctr"/>
            <a:r>
              <a:rPr lang="en-US" sz="4400" b="1" dirty="0" smtClean="0">
                <a:latin typeface="Andalus" pitchFamily="18" charset="-78"/>
                <a:cs typeface="Andalus" pitchFamily="18" charset="-78"/>
              </a:rPr>
              <a:t>Unit-7, Lesson-3</a:t>
            </a:r>
            <a:endParaRPr lang="en-US" sz="4400" b="1" dirty="0">
              <a:latin typeface="Andalus" pitchFamily="18" charset="-78"/>
              <a:cs typeface="Andalus" pitchFamily="18" charset="-78"/>
            </a:endParaRPr>
          </a:p>
        </p:txBody>
      </p:sp>
    </p:spTree>
    <p:extLst>
      <p:ext uri="{BB962C8B-B14F-4D97-AF65-F5344CB8AC3E}">
        <p14:creationId xmlns:p14="http://schemas.microsoft.com/office/powerpoint/2010/main" val="280865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p:cNvSpPr/>
          <p:nvPr/>
        </p:nvSpPr>
        <p:spPr>
          <a:xfrm>
            <a:off x="1257300" y="838200"/>
            <a:ext cx="6934200" cy="1447800"/>
          </a:xfrm>
          <a:prstGeom prst="ellipse">
            <a:avLst/>
          </a:prstGeom>
          <a:ln>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3600" b="1" dirty="0" smtClean="0">
                <a:solidFill>
                  <a:schemeClr val="tx1">
                    <a:lumMod val="95000"/>
                    <a:lumOff val="5000"/>
                  </a:schemeClr>
                </a:solidFill>
                <a:latin typeface="Book Antiqua" pitchFamily="18" charset="0"/>
                <a:cs typeface="Andalus" pitchFamily="2" charset="-78"/>
              </a:rPr>
              <a:t>Learning outcomes</a:t>
            </a:r>
            <a:endParaRPr lang="en-US" sz="3600" b="1" dirty="0">
              <a:solidFill>
                <a:schemeClr val="tx1">
                  <a:lumMod val="95000"/>
                  <a:lumOff val="5000"/>
                </a:schemeClr>
              </a:solidFill>
              <a:latin typeface="Book Antiqua" pitchFamily="18" charset="0"/>
              <a:cs typeface="Andalus" pitchFamily="2" charset="-78"/>
            </a:endParaRPr>
          </a:p>
        </p:txBody>
      </p:sp>
      <p:sp>
        <p:nvSpPr>
          <p:cNvPr id="3" name="TextBox 2"/>
          <p:cNvSpPr txBox="1"/>
          <p:nvPr/>
        </p:nvSpPr>
        <p:spPr>
          <a:xfrm>
            <a:off x="952500" y="2895600"/>
            <a:ext cx="7543800" cy="2554545"/>
          </a:xfrm>
          <a:prstGeom prst="rect">
            <a:avLst/>
          </a:prstGeom>
          <a:noFill/>
          <a:ln>
            <a:solidFill>
              <a:srgbClr val="FFFF00"/>
            </a:solidFill>
          </a:ln>
        </p:spPr>
        <p:txBody>
          <a:bodyPr wrap="square" rtlCol="0">
            <a:spAutoFit/>
          </a:bodyPr>
          <a:lstStyle/>
          <a:p>
            <a:r>
              <a:rPr lang="en-US" sz="3200" b="1" dirty="0" smtClean="0">
                <a:solidFill>
                  <a:schemeClr val="tx1">
                    <a:lumMod val="95000"/>
                    <a:lumOff val="5000"/>
                  </a:schemeClr>
                </a:solidFill>
                <a:latin typeface="Book Antiqua" pitchFamily="18" charset="0"/>
                <a:cs typeface="Andalus" pitchFamily="2" charset="-78"/>
              </a:rPr>
              <a:t>After we have studied this lesson. we will be able to---</a:t>
            </a:r>
          </a:p>
          <a:p>
            <a:pPr marL="342900" indent="-342900">
              <a:buFont typeface="Wingdings" pitchFamily="2" charset="2"/>
              <a:buChar char="Ø"/>
            </a:pPr>
            <a:r>
              <a:rPr lang="en-US" sz="3200" b="1" dirty="0">
                <a:solidFill>
                  <a:schemeClr val="tx1">
                    <a:lumMod val="95000"/>
                    <a:lumOff val="5000"/>
                  </a:schemeClr>
                </a:solidFill>
                <a:latin typeface="Book Antiqua" pitchFamily="18" charset="0"/>
                <a:cs typeface="Andalus" pitchFamily="2" charset="-78"/>
              </a:rPr>
              <a:t>ask and answer questions</a:t>
            </a:r>
          </a:p>
          <a:p>
            <a:pPr marL="342900" indent="-342900">
              <a:buFont typeface="Wingdings" pitchFamily="2" charset="2"/>
              <a:buChar char="Ø"/>
            </a:pPr>
            <a:r>
              <a:rPr lang="en-US" sz="3200" b="1" dirty="0">
                <a:solidFill>
                  <a:schemeClr val="tx1">
                    <a:lumMod val="95000"/>
                    <a:lumOff val="5000"/>
                  </a:schemeClr>
                </a:solidFill>
                <a:latin typeface="Book Antiqua" pitchFamily="18" charset="0"/>
                <a:cs typeface="Andalus" pitchFamily="2" charset="-78"/>
              </a:rPr>
              <a:t>r</a:t>
            </a:r>
            <a:r>
              <a:rPr lang="en-US" sz="3200" b="1" dirty="0" smtClean="0">
                <a:solidFill>
                  <a:schemeClr val="tx1">
                    <a:lumMod val="95000"/>
                    <a:lumOff val="5000"/>
                  </a:schemeClr>
                </a:solidFill>
                <a:latin typeface="Book Antiqua" pitchFamily="18" charset="0"/>
                <a:cs typeface="Andalus" pitchFamily="2" charset="-78"/>
              </a:rPr>
              <a:t>ead and understand the text</a:t>
            </a:r>
          </a:p>
          <a:p>
            <a:pPr marL="342900" indent="-342900">
              <a:buFont typeface="Wingdings" pitchFamily="2" charset="2"/>
              <a:buChar char="Ø"/>
            </a:pPr>
            <a:r>
              <a:rPr lang="en-US" sz="3200" b="1" dirty="0" smtClean="0">
                <a:solidFill>
                  <a:schemeClr val="tx1">
                    <a:lumMod val="95000"/>
                    <a:lumOff val="5000"/>
                  </a:schemeClr>
                </a:solidFill>
                <a:latin typeface="Book Antiqua" pitchFamily="18" charset="0"/>
                <a:cs typeface="Andalus" pitchFamily="2" charset="-78"/>
              </a:rPr>
              <a:t>participate them in a short paragraph</a:t>
            </a:r>
            <a:endParaRPr lang="en-US" sz="3200" b="1" dirty="0">
              <a:solidFill>
                <a:schemeClr val="tx1">
                  <a:lumMod val="95000"/>
                  <a:lumOff val="5000"/>
                </a:schemeClr>
              </a:solidFill>
              <a:latin typeface="Book Antiqua" pitchFamily="18" charset="0"/>
              <a:cs typeface="Andalus" pitchFamily="2" charset="-78"/>
            </a:endParaRPr>
          </a:p>
        </p:txBody>
      </p:sp>
    </p:spTree>
    <p:extLst>
      <p:ext uri="{BB962C8B-B14F-4D97-AF65-F5344CB8AC3E}">
        <p14:creationId xmlns:p14="http://schemas.microsoft.com/office/powerpoint/2010/main" val="41999657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885" y="1432818"/>
            <a:ext cx="7710715" cy="5120382"/>
          </a:xfrm>
          <a:prstGeom prst="rect">
            <a:avLst/>
          </a:prstGeom>
        </p:spPr>
      </p:pic>
      <p:sp>
        <p:nvSpPr>
          <p:cNvPr id="2" name="Rectangle 1"/>
          <p:cNvSpPr/>
          <p:nvPr/>
        </p:nvSpPr>
        <p:spPr>
          <a:xfrm>
            <a:off x="787401" y="218182"/>
            <a:ext cx="7696200" cy="1077218"/>
          </a:xfrm>
          <a:prstGeom prst="rect">
            <a:avLst/>
          </a:prstGeom>
          <a:ln>
            <a:solidFill>
              <a:schemeClr val="tx1"/>
            </a:solidFill>
          </a:ln>
        </p:spPr>
        <p:txBody>
          <a:bodyPr wrap="square">
            <a:spAutoFit/>
          </a:bodyPr>
          <a:lstStyle/>
          <a:p>
            <a:pPr algn="just"/>
            <a:r>
              <a:rPr lang="en-US" sz="3200" b="1" dirty="0">
                <a:latin typeface="Book Antiqua" pitchFamily="18" charset="0"/>
              </a:rPr>
              <a:t>A Look at the pictures and discuss with </a:t>
            </a:r>
            <a:r>
              <a:rPr lang="en-US" sz="3200" b="1" dirty="0" smtClean="0">
                <a:latin typeface="Book Antiqua" pitchFamily="18" charset="0"/>
              </a:rPr>
              <a:t>your partner </a:t>
            </a:r>
            <a:r>
              <a:rPr lang="en-US" sz="3200" b="1" dirty="0">
                <a:latin typeface="Book Antiqua" pitchFamily="18" charset="0"/>
              </a:rPr>
              <a:t>what you see</a:t>
            </a:r>
            <a:r>
              <a:rPr lang="en-US" sz="3200" b="1" dirty="0" smtClean="0">
                <a:latin typeface="Book Antiqua" pitchFamily="18" charset="0"/>
              </a:rPr>
              <a:t>.</a:t>
            </a:r>
            <a:endParaRPr lang="en-US" sz="3200" b="1" dirty="0">
              <a:latin typeface="Book Antiqua"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7399" y="1443704"/>
            <a:ext cx="7696200" cy="51711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hlinkClick r:id="rId5" action="ppaction://hlinksldjump"/>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89378" y="5979506"/>
            <a:ext cx="1292245" cy="664409"/>
          </a:xfrm>
          <a:prstGeom prst="rect">
            <a:avLst/>
          </a:prstGeom>
        </p:spPr>
      </p:pic>
    </p:spTree>
    <p:extLst>
      <p:ext uri="{BB962C8B-B14F-4D97-AF65-F5344CB8AC3E}">
        <p14:creationId xmlns:p14="http://schemas.microsoft.com/office/powerpoint/2010/main" val="16918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074"/>
                                        </p:tgtEl>
                                        <p:attrNameLst>
                                          <p:attrName>ppt_w</p:attrName>
                                        </p:attrNameLst>
                                      </p:cBhvr>
                                      <p:tavLst>
                                        <p:tav tm="0">
                                          <p:val>
                                            <p:strVal val="ppt_w"/>
                                          </p:val>
                                        </p:tav>
                                        <p:tav tm="100000">
                                          <p:val>
                                            <p:fltVal val="0"/>
                                          </p:val>
                                        </p:tav>
                                      </p:tavLst>
                                    </p:anim>
                                    <p:anim calcmode="lin" valueType="num">
                                      <p:cBhvr>
                                        <p:cTn id="7" dur="1000"/>
                                        <p:tgtEl>
                                          <p:spTgt spid="3074"/>
                                        </p:tgtEl>
                                        <p:attrNameLst>
                                          <p:attrName>ppt_h</p:attrName>
                                        </p:attrNameLst>
                                      </p:cBhvr>
                                      <p:tavLst>
                                        <p:tav tm="0">
                                          <p:val>
                                            <p:strVal val="ppt_h"/>
                                          </p:val>
                                        </p:tav>
                                        <p:tav tm="100000">
                                          <p:val>
                                            <p:fltVal val="0"/>
                                          </p:val>
                                        </p:tav>
                                      </p:tavLst>
                                    </p:anim>
                                    <p:anim calcmode="lin" valueType="num">
                                      <p:cBhvr>
                                        <p:cTn id="8" dur="1000"/>
                                        <p:tgtEl>
                                          <p:spTgt spid="3074"/>
                                        </p:tgtEl>
                                        <p:attrNameLst>
                                          <p:attrName>style.rotation</p:attrName>
                                        </p:attrNameLst>
                                      </p:cBhvr>
                                      <p:tavLst>
                                        <p:tav tm="0">
                                          <p:val>
                                            <p:fltVal val="0"/>
                                          </p:val>
                                        </p:tav>
                                        <p:tav tm="100000">
                                          <p:val>
                                            <p:fltVal val="90"/>
                                          </p:val>
                                        </p:tav>
                                      </p:tavLst>
                                    </p:anim>
                                    <p:animEffect transition="out" filter="fade">
                                      <p:cBhvr>
                                        <p:cTn id="9" dur="1000"/>
                                        <p:tgtEl>
                                          <p:spTgt spid="3074"/>
                                        </p:tgtEl>
                                      </p:cBhvr>
                                    </p:animEffect>
                                    <p:set>
                                      <p:cBhvr>
                                        <p:cTn id="10" dur="1" fill="hold">
                                          <p:stCondLst>
                                            <p:cond delay="999"/>
                                          </p:stCondLst>
                                        </p:cTn>
                                        <p:tgtEl>
                                          <p:spTgt spid="3074"/>
                                        </p:tgtEl>
                                        <p:attrNameLst>
                                          <p:attrName>style.visibility</p:attrName>
                                        </p:attrNameLst>
                                      </p:cBhvr>
                                      <p:to>
                                        <p:strVal val="hidden"/>
                                      </p:to>
                                    </p:se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000" fill="hold"/>
                                        <p:tgtEl>
                                          <p:spTgt spid="9"/>
                                        </p:tgtEl>
                                        <p:attrNameLst>
                                          <p:attrName>ppt_w</p:attrName>
                                        </p:attrNameLst>
                                      </p:cBhvr>
                                      <p:tavLst>
                                        <p:tav tm="0">
                                          <p:val>
                                            <p:fltVal val="0"/>
                                          </p:val>
                                        </p:tav>
                                        <p:tav tm="100000">
                                          <p:val>
                                            <p:strVal val="#ppt_w"/>
                                          </p:val>
                                        </p:tav>
                                      </p:tavLst>
                                    </p:anim>
                                    <p:anim calcmode="lin" valueType="num">
                                      <p:cBhvr>
                                        <p:cTn id="14" dur="2000" fill="hold"/>
                                        <p:tgtEl>
                                          <p:spTgt spid="9"/>
                                        </p:tgtEl>
                                        <p:attrNameLst>
                                          <p:attrName>ppt_h</p:attrName>
                                        </p:attrNameLst>
                                      </p:cBhvr>
                                      <p:tavLst>
                                        <p:tav tm="0">
                                          <p:val>
                                            <p:fltVal val="0"/>
                                          </p:val>
                                        </p:tav>
                                        <p:tav tm="100000">
                                          <p:val>
                                            <p:strVal val="#ppt_h"/>
                                          </p:val>
                                        </p:tav>
                                      </p:tavLst>
                                    </p:anim>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val 1"/>
          <p:cNvSpPr/>
          <p:nvPr/>
        </p:nvSpPr>
        <p:spPr>
          <a:xfrm>
            <a:off x="1977572" y="1143000"/>
            <a:ext cx="5410200" cy="19812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smtClean="0">
                <a:latin typeface="Book Antiqua" pitchFamily="18" charset="0"/>
              </a:rPr>
              <a:t>Hidden page</a:t>
            </a:r>
            <a:endParaRPr lang="en-US" sz="2800" b="1" dirty="0">
              <a:latin typeface="Book Antiqua" pitchFamily="18" charset="0"/>
            </a:endParaRPr>
          </a:p>
        </p:txBody>
      </p:sp>
      <p:sp>
        <p:nvSpPr>
          <p:cNvPr id="3" name="Rectangle 2"/>
          <p:cNvSpPr/>
          <p:nvPr/>
        </p:nvSpPr>
        <p:spPr>
          <a:xfrm>
            <a:off x="609600" y="3657600"/>
            <a:ext cx="8001000" cy="2514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800" dirty="0" smtClean="0">
                <a:latin typeface="Book Antiqua" pitchFamily="18" charset="0"/>
              </a:rPr>
              <a:t>If time may cover, teacher may show this option. If not, he may avoid this option.  Teacher may show the word first and ask meaning. Then he may go ahead according to need.</a:t>
            </a:r>
            <a:endParaRPr lang="en-US" sz="2800" dirty="0">
              <a:latin typeface="Book Antiqua" pitchFamily="18" charset="0"/>
            </a:endParaRPr>
          </a:p>
        </p:txBody>
      </p:sp>
    </p:spTree>
    <p:extLst>
      <p:ext uri="{BB962C8B-B14F-4D97-AF65-F5344CB8AC3E}">
        <p14:creationId xmlns:p14="http://schemas.microsoft.com/office/powerpoint/2010/main" val="1820944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61571" y="319313"/>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Gypsies</a:t>
            </a:r>
            <a:endParaRPr lang="en-US" sz="3200" b="1" dirty="0">
              <a:latin typeface="Book Antiqua" pitchFamily="18" charset="0"/>
            </a:endParaRPr>
          </a:p>
        </p:txBody>
      </p:sp>
      <p:sp>
        <p:nvSpPr>
          <p:cNvPr id="3" name="TextBox 2"/>
          <p:cNvSpPr txBox="1"/>
          <p:nvPr/>
        </p:nvSpPr>
        <p:spPr>
          <a:xfrm>
            <a:off x="961572" y="99060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Meaning : </a:t>
            </a:r>
            <a:r>
              <a:rPr lang="en-US" sz="3200" b="1" dirty="0" smtClean="0">
                <a:latin typeface="Book Antiqua" pitchFamily="18" charset="0"/>
                <a:cs typeface="Aparajita" pitchFamily="34" charset="0"/>
              </a:rPr>
              <a:t>Nomads</a:t>
            </a:r>
            <a:r>
              <a:rPr lang="en-US" sz="3200" b="1" dirty="0">
                <a:latin typeface="Book Antiqua" pitchFamily="18" charset="0"/>
                <a:cs typeface="Aparajita" pitchFamily="34" charset="0"/>
              </a:rPr>
              <a:t>, </a:t>
            </a:r>
            <a:r>
              <a:rPr lang="en-US" sz="3200" b="1" dirty="0" smtClean="0">
                <a:latin typeface="Book Antiqua" pitchFamily="18" charset="0"/>
                <a:cs typeface="Aparajita" pitchFamily="34" charset="0"/>
              </a:rPr>
              <a:t>travelers</a:t>
            </a:r>
            <a:endParaRPr lang="en-US" sz="3200" b="1" dirty="0">
              <a:latin typeface="Book Antiqua" pitchFamily="18" charset="0"/>
            </a:endParaRPr>
          </a:p>
        </p:txBody>
      </p:sp>
      <p:sp>
        <p:nvSpPr>
          <p:cNvPr id="4" name="TextBox 3"/>
          <p:cNvSpPr txBox="1"/>
          <p:nvPr/>
        </p:nvSpPr>
        <p:spPr>
          <a:xfrm>
            <a:off x="870857" y="6162020"/>
            <a:ext cx="7344229"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The gypsies are in the habit of nomadic life.</a:t>
            </a:r>
            <a:endParaRPr lang="en-US" sz="2800" b="1" dirty="0">
              <a:latin typeface="Book Antiqu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6871" y="1709056"/>
            <a:ext cx="6172200" cy="4386944"/>
          </a:xfrm>
          <a:prstGeom prst="rect">
            <a:avLst/>
          </a:prstGeom>
          <a:ln>
            <a:solidFill>
              <a:schemeClr val="tx1"/>
            </a:solidFill>
          </a:ln>
        </p:spPr>
      </p:pic>
    </p:spTree>
    <p:extLst>
      <p:ext uri="{BB962C8B-B14F-4D97-AF65-F5344CB8AC3E}">
        <p14:creationId xmlns:p14="http://schemas.microsoft.com/office/powerpoint/2010/main" val="168417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1849</TotalTime>
  <Words>1214</Words>
  <Application>Microsoft Office PowerPoint</Application>
  <PresentationFormat>On-screen Show (4:3)</PresentationFormat>
  <Paragraphs>169</Paragraphs>
  <Slides>35</Slides>
  <Notes>33</Notes>
  <HiddenSlides>4</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Aspect</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world of Cambrian Multimedia Presentation.</dc:title>
  <dc:creator>Asus</dc:creator>
  <cp:lastModifiedBy>User</cp:lastModifiedBy>
  <cp:revision>253</cp:revision>
  <dcterms:created xsi:type="dcterms:W3CDTF">2013-06-20T16:55:13Z</dcterms:created>
  <dcterms:modified xsi:type="dcterms:W3CDTF">2016-12-15T06:50:35Z</dcterms:modified>
</cp:coreProperties>
</file>